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257" r:id="rId2"/>
    <p:sldId id="357" r:id="rId3"/>
    <p:sldId id="356" r:id="rId4"/>
    <p:sldId id="359" r:id="rId5"/>
    <p:sldId id="393" r:id="rId6"/>
    <p:sldId id="363" r:id="rId7"/>
    <p:sldId id="258" r:id="rId8"/>
    <p:sldId id="386" r:id="rId9"/>
    <p:sldId id="384" r:id="rId10"/>
    <p:sldId id="385" r:id="rId11"/>
    <p:sldId id="379" r:id="rId12"/>
    <p:sldId id="380" r:id="rId13"/>
    <p:sldId id="381" r:id="rId14"/>
    <p:sldId id="382" r:id="rId15"/>
    <p:sldId id="383" r:id="rId16"/>
    <p:sldId id="259" r:id="rId17"/>
    <p:sldId id="362" r:id="rId18"/>
    <p:sldId id="260" r:id="rId19"/>
    <p:sldId id="366" r:id="rId20"/>
    <p:sldId id="365" r:id="rId21"/>
    <p:sldId id="261" r:id="rId22"/>
    <p:sldId id="387" r:id="rId23"/>
    <p:sldId id="262" r:id="rId24"/>
    <p:sldId id="278" r:id="rId25"/>
    <p:sldId id="280" r:id="rId26"/>
    <p:sldId id="364" r:id="rId27"/>
    <p:sldId id="263" r:id="rId28"/>
    <p:sldId id="367" r:id="rId29"/>
    <p:sldId id="390" r:id="rId30"/>
    <p:sldId id="389" r:id="rId31"/>
    <p:sldId id="391" r:id="rId32"/>
    <p:sldId id="277" r:id="rId33"/>
    <p:sldId id="3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6" autoAdjust="0"/>
    <p:restoredTop sz="94660"/>
  </p:normalViewPr>
  <p:slideViewPr>
    <p:cSldViewPr snapToGrid="0">
      <p:cViewPr varScale="1">
        <p:scale>
          <a:sx n="97" d="100"/>
          <a:sy n="97" d="100"/>
        </p:scale>
        <p:origin x="30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C1179-3218-46B5-833F-B2EFE8558A47}"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1C2F9-60AE-4F70-B0DA-40BAB5AB55CC}" type="slidenum">
              <a:rPr lang="en-US" smtClean="0"/>
              <a:t>‹#›</a:t>
            </a:fld>
            <a:endParaRPr lang="en-US"/>
          </a:p>
        </p:txBody>
      </p:sp>
    </p:spTree>
    <p:extLst>
      <p:ext uri="{BB962C8B-B14F-4D97-AF65-F5344CB8AC3E}">
        <p14:creationId xmlns:p14="http://schemas.microsoft.com/office/powerpoint/2010/main" val="129101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eaLnBrk="1" latinLnBrk="0" hangingPunct="1"/>
            <a:fld id="{054E91C9-6AEB-4211-B039-716473D48E09}" type="datetime1">
              <a:rPr lang="en-US" smtClean="0"/>
              <a:t>7/31/2023</a:t>
            </a:fld>
            <a:endParaRPr lang="en-US"/>
          </a:p>
        </p:txBody>
      </p:sp>
      <p:sp>
        <p:nvSpPr>
          <p:cNvPr id="17" name="Footer Placeholder 16"/>
          <p:cNvSpPr>
            <a:spLocks noGrp="1"/>
          </p:cNvSpPr>
          <p:nvPr>
            <p:ph type="ftr" sz="quarter" idx="11"/>
          </p:nvPr>
        </p:nvSpPr>
        <p:spPr/>
        <p:txBody>
          <a:bodyPr/>
          <a:lstStyle/>
          <a:p>
            <a:r>
              <a:rPr kumimoji="0" lang="en-US"/>
              <a:t>Gary R. Whiting</a:t>
            </a: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4936653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A7F4F9F7-6043-4C73-B460-87BED8C366FA}" type="datetime1">
              <a:rPr lang="en-US" smtClean="0"/>
              <a:t>7/31/2023</a:t>
            </a:fld>
            <a:endParaRPr lang="en-US"/>
          </a:p>
        </p:txBody>
      </p:sp>
      <p:sp>
        <p:nvSpPr>
          <p:cNvPr id="5" name="Footer Placeholder 4"/>
          <p:cNvSpPr>
            <a:spLocks noGrp="1"/>
          </p:cNvSpPr>
          <p:nvPr>
            <p:ph type="ftr" sz="quarter" idx="11"/>
          </p:nvPr>
        </p:nvSpPr>
        <p:spPr/>
        <p:txBody>
          <a:bodyPr/>
          <a:lstStyle/>
          <a:p>
            <a:r>
              <a:rPr kumimoji="0" lang="en-US"/>
              <a:t>Gary R. Whiting</a:t>
            </a:r>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extLst>
      <p:ext uri="{BB962C8B-B14F-4D97-AF65-F5344CB8AC3E}">
        <p14:creationId xmlns:p14="http://schemas.microsoft.com/office/powerpoint/2010/main" val="38189873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BA33A827-E5EF-4270-8696-63DA9D8E83EE}" type="datetime1">
              <a:rPr lang="en-US" smtClean="0"/>
              <a:t>7/31/2023</a:t>
            </a:fld>
            <a:endParaRPr lang="en-US"/>
          </a:p>
        </p:txBody>
      </p:sp>
      <p:sp>
        <p:nvSpPr>
          <p:cNvPr id="5" name="Footer Placeholder 4"/>
          <p:cNvSpPr>
            <a:spLocks noGrp="1"/>
          </p:cNvSpPr>
          <p:nvPr>
            <p:ph type="ftr" sz="quarter" idx="11"/>
          </p:nvPr>
        </p:nvSpPr>
        <p:spPr/>
        <p:txBody>
          <a:bodyPr/>
          <a:lstStyle/>
          <a:p>
            <a:r>
              <a:rPr kumimoji="0" lang="en-US"/>
              <a:t>Gary R. Whiting</a:t>
            </a:r>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2837229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29FCF7F3-4909-4FF0-A2A1-EF0D2E577077}" type="datetime1">
              <a:rPr lang="en-US" smtClean="0"/>
              <a:t>7/31/2023</a:t>
            </a:fld>
            <a:endParaRPr lang="en-US"/>
          </a:p>
        </p:txBody>
      </p:sp>
      <p:sp>
        <p:nvSpPr>
          <p:cNvPr id="5" name="Footer Placeholder 4"/>
          <p:cNvSpPr>
            <a:spLocks noGrp="1"/>
          </p:cNvSpPr>
          <p:nvPr>
            <p:ph type="ftr" sz="quarter" idx="11"/>
          </p:nvPr>
        </p:nvSpPr>
        <p:spPr/>
        <p:txBody>
          <a:bodyPr/>
          <a:lstStyle/>
          <a:p>
            <a:r>
              <a:rPr kumimoji="0" lang="en-US"/>
              <a:t>Gary R. Whiting</a:t>
            </a:r>
          </a:p>
        </p:txBody>
      </p:sp>
      <p:sp>
        <p:nvSpPr>
          <p:cNvPr id="6" name="Slide Number Placeholder 5"/>
          <p:cNvSpPr>
            <a:spLocks noGrp="1"/>
          </p:cNvSpPr>
          <p:nvPr>
            <p:ph type="sldNum" sz="quarter" idx="12"/>
          </p:nvPr>
        </p:nvSpPr>
        <p:spPr>
          <a:xfrm>
            <a:off x="5815584" y="1026373"/>
            <a:ext cx="6096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402336" y="1527048"/>
            <a:ext cx="11338560" cy="4572000"/>
          </a:xfrm>
        </p:spPr>
        <p:txBody>
          <a:bodyPr/>
          <a:lstStyle>
            <a:lvl1pPr>
              <a:defRPr sz="3200"/>
            </a:lvl1pPr>
            <a:lvl2pPr>
              <a:defRPr sz="2800"/>
            </a:lvl2pPr>
            <a:lvl3pPr>
              <a:defRPr sz="24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64786435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r>
              <a:rPr kumimoji="0" lang="en-US"/>
              <a:t>Gary R. Whiting</a:t>
            </a:r>
          </a:p>
        </p:txBody>
      </p:sp>
      <p:sp>
        <p:nvSpPr>
          <p:cNvPr id="4" name="Date Placeholder 3"/>
          <p:cNvSpPr>
            <a:spLocks noGrp="1"/>
          </p:cNvSpPr>
          <p:nvPr>
            <p:ph type="dt" sz="half" idx="10"/>
          </p:nvPr>
        </p:nvSpPr>
        <p:spPr/>
        <p:txBody>
          <a:bodyPr/>
          <a:lstStyle/>
          <a:p>
            <a:pPr eaLnBrk="1" latinLnBrk="0" hangingPunct="1"/>
            <a:fld id="{64B336CF-8B96-454D-920D-6D2F13111CB7}" type="datetime1">
              <a:rPr lang="en-US" smtClean="0"/>
              <a:t>7/31/2023</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6904539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pPr eaLnBrk="1" latinLnBrk="0" hangingPunct="1"/>
            <a:fld id="{18AF4318-5C20-4773-8155-55DC96E99775}" type="datetime1">
              <a:rPr lang="en-US" smtClean="0"/>
              <a:t>7/31/2023</a:t>
            </a:fld>
            <a:endParaRPr lang="en-US"/>
          </a:p>
        </p:txBody>
      </p:sp>
      <p:sp>
        <p:nvSpPr>
          <p:cNvPr id="6" name="Footer Placeholder 5"/>
          <p:cNvSpPr>
            <a:spLocks noGrp="1"/>
          </p:cNvSpPr>
          <p:nvPr>
            <p:ph type="ftr" sz="quarter" idx="11"/>
          </p:nvPr>
        </p:nvSpPr>
        <p:spPr/>
        <p:txBody>
          <a:bodyPr/>
          <a:lstStyle/>
          <a:p>
            <a:r>
              <a:rPr kumimoji="0" lang="en-US"/>
              <a:t>Gary R. Whiting</a:t>
            </a:r>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3200"/>
            </a:lvl1pPr>
            <a:lvl2pPr>
              <a:defRPr sz="2800"/>
            </a:lvl2pPr>
            <a:lvl3pPr>
              <a:defRPr sz="24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Content Placeholder 11"/>
          <p:cNvSpPr>
            <a:spLocks noGrp="1"/>
          </p:cNvSpPr>
          <p:nvPr>
            <p:ph sz="half" idx="2"/>
          </p:nvPr>
        </p:nvSpPr>
        <p:spPr>
          <a:xfrm>
            <a:off x="6400800" y="1371600"/>
            <a:ext cx="5384800" cy="4681728"/>
          </a:xfrm>
        </p:spPr>
        <p:txBody>
          <a:bodyPr/>
          <a:lstStyle>
            <a:lvl1pPr>
              <a:defRPr sz="3200"/>
            </a:lvl1pPr>
            <a:lvl2pPr>
              <a:defRPr sz="2800"/>
            </a:lvl2pPr>
            <a:lvl3pPr>
              <a:defRPr sz="24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1421116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9C66ACFB-2407-4B8A-900B-592328F4F7EE}" type="datetime1">
              <a:rPr lang="en-US" smtClean="0"/>
              <a:t>7/31/2023</a:t>
            </a:fld>
            <a:endParaRPr lang="en-US"/>
          </a:p>
        </p:txBody>
      </p:sp>
      <p:sp>
        <p:nvSpPr>
          <p:cNvPr id="8" name="Footer Placeholder 7"/>
          <p:cNvSpPr>
            <a:spLocks noGrp="1"/>
          </p:cNvSpPr>
          <p:nvPr>
            <p:ph type="ftr" sz="quarter" idx="11"/>
          </p:nvPr>
        </p:nvSpPr>
        <p:spPr>
          <a:xfrm>
            <a:off x="406400" y="6409944"/>
            <a:ext cx="4775200" cy="365760"/>
          </a:xfrm>
        </p:spPr>
        <p:txBody>
          <a:bodyPr/>
          <a:lstStyle/>
          <a:p>
            <a:r>
              <a:rPr kumimoji="0" lang="en-US"/>
              <a:t>Gary R. Whiting</a:t>
            </a: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35184414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7675F295-220E-4A33-B6DA-645EABBC1D84}" type="datetime1">
              <a:rPr lang="en-US" smtClean="0"/>
              <a:t>7/31/2023</a:t>
            </a:fld>
            <a:endParaRPr lang="en-US"/>
          </a:p>
        </p:txBody>
      </p:sp>
      <p:sp>
        <p:nvSpPr>
          <p:cNvPr id="4" name="Footer Placeholder 3"/>
          <p:cNvSpPr>
            <a:spLocks noGrp="1"/>
          </p:cNvSpPr>
          <p:nvPr>
            <p:ph type="ftr" sz="quarter" idx="11"/>
          </p:nvPr>
        </p:nvSpPr>
        <p:spPr/>
        <p:txBody>
          <a:bodyPr/>
          <a:lstStyle/>
          <a:p>
            <a:r>
              <a:rPr kumimoji="0" lang="en-US"/>
              <a:t>Gary R. Whiting</a:t>
            </a:r>
            <a:endParaRPr kumimoji="0" lang="en-US" dirty="0"/>
          </a:p>
        </p:txBody>
      </p:sp>
      <p:sp>
        <p:nvSpPr>
          <p:cNvPr id="5" name="Slide Number Placeholder 4"/>
          <p:cNvSpPr>
            <a:spLocks noGrp="1"/>
          </p:cNvSpPr>
          <p:nvPr>
            <p:ph type="sldNum" sz="quarter" idx="12"/>
          </p:nvPr>
        </p:nvSpPr>
        <p:spPr>
          <a:xfrm>
            <a:off x="5791200" y="1036021"/>
            <a:ext cx="609600" cy="441325"/>
          </a:xfrm>
        </p:spPr>
        <p:txBody>
          <a:bodyPr/>
          <a:lstStyle/>
          <a:p>
            <a:fld id="{2C6B1FF6-39B9-40F5-8B67-33C6354A3D4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207403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pPr eaLnBrk="1" latinLnBrk="0" hangingPunct="1"/>
            <a:fld id="{491E5FB4-CD29-45BA-87F0-C008F76091B8}" type="datetime1">
              <a:rPr lang="en-US" smtClean="0"/>
              <a:t>7/31/2023</a:t>
            </a:fld>
            <a:endParaRPr lang="en-US"/>
          </a:p>
        </p:txBody>
      </p:sp>
      <p:sp>
        <p:nvSpPr>
          <p:cNvPr id="3" name="Footer Placeholder 2"/>
          <p:cNvSpPr>
            <a:spLocks noGrp="1"/>
          </p:cNvSpPr>
          <p:nvPr>
            <p:ph type="ftr" sz="quarter" idx="11"/>
          </p:nvPr>
        </p:nvSpPr>
        <p:spPr/>
        <p:txBody>
          <a:bodyPr/>
          <a:lstStyle/>
          <a:p>
            <a:r>
              <a:rPr kumimoji="0" lang="en-US"/>
              <a:t>Gary R. Whiting</a:t>
            </a:r>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242685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pPr eaLnBrk="1" latinLnBrk="0" hangingPunct="1"/>
            <a:fld id="{3CA9BE81-6314-4609-AB1F-EA5822B8C5C0}" type="datetime1">
              <a:rPr lang="en-US" smtClean="0"/>
              <a:t>7/31/2023</a:t>
            </a:fld>
            <a:endParaRPr lang="en-US"/>
          </a:p>
        </p:txBody>
      </p:sp>
      <p:sp>
        <p:nvSpPr>
          <p:cNvPr id="6" name="Footer Placeholder 5"/>
          <p:cNvSpPr>
            <a:spLocks noGrp="1"/>
          </p:cNvSpPr>
          <p:nvPr>
            <p:ph type="ftr" sz="quarter" idx="11"/>
          </p:nvPr>
        </p:nvSpPr>
        <p:spPr>
          <a:xfrm>
            <a:off x="402336" y="6410848"/>
            <a:ext cx="4511040" cy="365760"/>
          </a:xfrm>
        </p:spPr>
        <p:txBody>
          <a:bodyPr/>
          <a:lstStyle/>
          <a:p>
            <a:r>
              <a:rPr kumimoji="0" lang="en-US"/>
              <a:t>Gary R. Whiting</a:t>
            </a:r>
            <a:endParaRPr kumimoji="0" lang="en-US" dirty="0"/>
          </a:p>
        </p:txBody>
      </p:sp>
    </p:spTree>
    <p:extLst>
      <p:ext uri="{BB962C8B-B14F-4D97-AF65-F5344CB8AC3E}">
        <p14:creationId xmlns:p14="http://schemas.microsoft.com/office/powerpoint/2010/main" val="280604113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pPr eaLnBrk="1" latinLnBrk="0" hangingPunct="1"/>
            <a:fld id="{DB948933-43A4-411E-A66D-352BA133BE7E}" type="datetime1">
              <a:rPr lang="en-US" smtClean="0"/>
              <a:t>7/31/2023</a:t>
            </a:fld>
            <a:endParaRPr lang="en-US" dirty="0"/>
          </a:p>
        </p:txBody>
      </p:sp>
      <p:sp>
        <p:nvSpPr>
          <p:cNvPr id="6" name="Footer Placeholder 5"/>
          <p:cNvSpPr>
            <a:spLocks noGrp="1"/>
          </p:cNvSpPr>
          <p:nvPr>
            <p:ph type="ftr" sz="quarter" idx="11"/>
          </p:nvPr>
        </p:nvSpPr>
        <p:spPr>
          <a:xfrm>
            <a:off x="402336" y="6410848"/>
            <a:ext cx="4779264" cy="365760"/>
          </a:xfrm>
        </p:spPr>
        <p:txBody>
          <a:bodyPr/>
          <a:lstStyle/>
          <a:p>
            <a:r>
              <a:rPr kumimoji="0" lang="en-US"/>
              <a:t>Gary R. Whiting</a:t>
            </a:r>
            <a:endParaRPr kumimoji="0" lang="en-US" dirty="0"/>
          </a:p>
        </p:txBody>
      </p:sp>
    </p:spTree>
    <p:extLst>
      <p:ext uri="{BB962C8B-B14F-4D97-AF65-F5344CB8AC3E}">
        <p14:creationId xmlns:p14="http://schemas.microsoft.com/office/powerpoint/2010/main" val="81431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8189FDBA-2415-4C70-BAF7-AE18E4F735CF}" type="datetime1">
              <a:rPr lang="en-US" smtClean="0"/>
              <a:t>7/31/2023</a:t>
            </a:fld>
            <a:endParaRPr lang="en-US" sz="1400" dirty="0">
              <a:solidFill>
                <a:srgbClr val="FFFFFF"/>
              </a:solidFill>
            </a:endParaRPr>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r>
              <a:rPr kumimoji="0" lang="en-US">
                <a:solidFill>
                  <a:srgbClr val="FFFFFF"/>
                </a:solidFill>
              </a:rPr>
              <a:t>Gary R. Whiting</a:t>
            </a:r>
            <a:endParaRPr kumimoji="0" lang="en-US" dirty="0">
              <a:solidFill>
                <a:srgbClr val="FFFFFF"/>
              </a:solidFill>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2358266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9327-2395-4337-8CA7-C5ACC96F2CCD}"/>
              </a:ext>
            </a:extLst>
          </p:cNvPr>
          <p:cNvSpPr>
            <a:spLocks noGrp="1"/>
          </p:cNvSpPr>
          <p:nvPr>
            <p:ph type="ctrTitle"/>
          </p:nvPr>
        </p:nvSpPr>
        <p:spPr>
          <a:xfrm>
            <a:off x="246043" y="330507"/>
            <a:ext cx="11699913" cy="1740664"/>
          </a:xfrm>
        </p:spPr>
        <p:txBody>
          <a:bodyPr anchor="t">
            <a:normAutofit/>
          </a:bodyPr>
          <a:lstStyle/>
          <a:p>
            <a:pPr algn="ctr"/>
            <a:r>
              <a:rPr lang="en-US" dirty="0">
                <a:solidFill>
                  <a:srgbClr val="0070C0"/>
                </a:solidFill>
              </a:rPr>
              <a:t>A Call to Covenant – </a:t>
            </a:r>
            <a:br>
              <a:rPr lang="en-US" dirty="0">
                <a:solidFill>
                  <a:srgbClr val="0070C0"/>
                </a:solidFill>
              </a:rPr>
            </a:br>
            <a:r>
              <a:rPr lang="en-US" dirty="0">
                <a:solidFill>
                  <a:srgbClr val="0070C0"/>
                </a:solidFill>
              </a:rPr>
              <a:t>An Overview of D&amp;C 38</a:t>
            </a:r>
          </a:p>
        </p:txBody>
      </p:sp>
      <p:sp>
        <p:nvSpPr>
          <p:cNvPr id="3" name="Subtitle 2">
            <a:extLst>
              <a:ext uri="{FF2B5EF4-FFF2-40B4-BE49-F238E27FC236}">
                <a16:creationId xmlns:a16="http://schemas.microsoft.com/office/drawing/2014/main" id="{0CD97BF5-3A23-40AD-992B-388B7AEBED35}"/>
              </a:ext>
            </a:extLst>
          </p:cNvPr>
          <p:cNvSpPr>
            <a:spLocks noGrp="1"/>
          </p:cNvSpPr>
          <p:nvPr>
            <p:ph type="subTitle" idx="1"/>
          </p:nvPr>
        </p:nvSpPr>
        <p:spPr>
          <a:xfrm>
            <a:off x="1412358" y="3509170"/>
            <a:ext cx="9367282" cy="1561791"/>
          </a:xfrm>
        </p:spPr>
        <p:txBody>
          <a:bodyPr>
            <a:normAutofit/>
          </a:bodyPr>
          <a:lstStyle/>
          <a:p>
            <a:r>
              <a:rPr lang="en-US" sz="2400" dirty="0"/>
              <a:t>A Study of D&amp;C 38 – Lesson 1</a:t>
            </a:r>
          </a:p>
          <a:p>
            <a:r>
              <a:rPr lang="en-US" sz="1800" dirty="0"/>
              <a:t>Elder Gary R.  Whiting</a:t>
            </a:r>
          </a:p>
          <a:p>
            <a:r>
              <a:rPr lang="en-US" sz="1800" dirty="0"/>
              <a:t>Odessa Reunion 2023</a:t>
            </a:r>
          </a:p>
        </p:txBody>
      </p:sp>
    </p:spTree>
    <p:extLst>
      <p:ext uri="{BB962C8B-B14F-4D97-AF65-F5344CB8AC3E}">
        <p14:creationId xmlns:p14="http://schemas.microsoft.com/office/powerpoint/2010/main" val="154222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4" name="Content Placeholder 3">
            <a:extLst>
              <a:ext uri="{FF2B5EF4-FFF2-40B4-BE49-F238E27FC236}">
                <a16:creationId xmlns:a16="http://schemas.microsoft.com/office/drawing/2014/main" id="{69FFDF26-2420-4270-840E-093F17394B92}"/>
              </a:ext>
            </a:extLst>
          </p:cNvPr>
          <p:cNvSpPr>
            <a:spLocks noGrp="1"/>
          </p:cNvSpPr>
          <p:nvPr>
            <p:ph sz="quarter" idx="1"/>
          </p:nvPr>
        </p:nvSpPr>
        <p:spPr>
          <a:xfrm>
            <a:off x="198303" y="1527048"/>
            <a:ext cx="11754997" cy="4572000"/>
          </a:xfrm>
        </p:spPr>
        <p:txBody>
          <a:bodyPr>
            <a:normAutofit/>
          </a:bodyPr>
          <a:lstStyle/>
          <a:p>
            <a:r>
              <a:rPr lang="en-US" dirty="0"/>
              <a:t>January 1831</a:t>
            </a:r>
          </a:p>
          <a:p>
            <a:r>
              <a:rPr lang="en-US" dirty="0"/>
              <a:t>Through Joseph Smith Jr.</a:t>
            </a:r>
          </a:p>
          <a:p>
            <a:r>
              <a:rPr lang="en-US" dirty="0"/>
              <a:t>Received in Fayette, NY.</a:t>
            </a:r>
          </a:p>
          <a:p>
            <a:r>
              <a:rPr lang="en-US" dirty="0"/>
              <a:t>Was given during a conference of the church.</a:t>
            </a:r>
          </a:p>
        </p:txBody>
      </p:sp>
      <p:sp>
        <p:nvSpPr>
          <p:cNvPr id="7" name="Date Placeholder 6">
            <a:extLst>
              <a:ext uri="{FF2B5EF4-FFF2-40B4-BE49-F238E27FC236}">
                <a16:creationId xmlns:a16="http://schemas.microsoft.com/office/drawing/2014/main" id="{6E4C3E43-092D-2678-C7EF-CB963BDDEF69}"/>
              </a:ext>
            </a:extLst>
          </p:cNvPr>
          <p:cNvSpPr>
            <a:spLocks noGrp="1"/>
          </p:cNvSpPr>
          <p:nvPr>
            <p:ph type="dt" sz="half" idx="10"/>
          </p:nvPr>
        </p:nvSpPr>
        <p:spPr/>
        <p:txBody>
          <a:bodyPr/>
          <a:lstStyle/>
          <a:p>
            <a:pPr eaLnBrk="1" latinLnBrk="0" hangingPunct="1"/>
            <a:fld id="{8D4ABFA6-A17E-48A7-B3B0-D2E7FAB69619}" type="datetime1">
              <a:rPr lang="en-US" smtClean="0"/>
              <a:t>7/31/2023</a:t>
            </a:fld>
            <a:endParaRPr lang="en-US"/>
          </a:p>
        </p:txBody>
      </p:sp>
      <p:sp>
        <p:nvSpPr>
          <p:cNvPr id="8" name="Footer Placeholder 7">
            <a:extLst>
              <a:ext uri="{FF2B5EF4-FFF2-40B4-BE49-F238E27FC236}">
                <a16:creationId xmlns:a16="http://schemas.microsoft.com/office/drawing/2014/main" id="{59557F64-06D5-3B29-9E6A-A9A5C52C8F2C}"/>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6E1C0186-1EA5-24D4-5EEE-A48AE9D49B27}"/>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10</a:t>
            </a:fld>
            <a:endParaRPr kumimoji="0" lang="en-US" dirty="0"/>
          </a:p>
        </p:txBody>
      </p:sp>
    </p:spTree>
    <p:extLst>
      <p:ext uri="{BB962C8B-B14F-4D97-AF65-F5344CB8AC3E}">
        <p14:creationId xmlns:p14="http://schemas.microsoft.com/office/powerpoint/2010/main" val="390612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D&amp;C 38:  A Call to Covenant</a:t>
            </a:r>
          </a:p>
        </p:txBody>
      </p:sp>
      <p:sp>
        <p:nvSpPr>
          <p:cNvPr id="4" name="TextBox 3"/>
          <p:cNvSpPr txBox="1"/>
          <p:nvPr/>
        </p:nvSpPr>
        <p:spPr>
          <a:xfrm>
            <a:off x="215243" y="1523511"/>
            <a:ext cx="11753386" cy="3539430"/>
          </a:xfrm>
          <a:prstGeom prst="rect">
            <a:avLst/>
          </a:prstGeom>
          <a:noFill/>
        </p:spPr>
        <p:txBody>
          <a:bodyPr wrap="square" rtlCol="0">
            <a:spAutoFit/>
          </a:bodyPr>
          <a:lstStyle/>
          <a:p>
            <a:r>
              <a:rPr lang="en-US" sz="3200" dirty="0">
                <a:solidFill>
                  <a:srgbClr val="0033CC"/>
                </a:solidFill>
              </a:rPr>
              <a:t>Section 38 was given during the course of the conference. The Far West Record only has this short notation: [Conference convened according to adjournment but there were no minutes taken, save a commandment received, giving directions to the Saints,] see Book of Commandments, page 80.- Even though minutes were not taken, Joseph Smith was able to remember a few pertinent facts related to this revelation. </a:t>
            </a:r>
          </a:p>
        </p:txBody>
      </p:sp>
      <p:sp>
        <p:nvSpPr>
          <p:cNvPr id="3" name="Arrow: Right 2">
            <a:extLst>
              <a:ext uri="{FF2B5EF4-FFF2-40B4-BE49-F238E27FC236}">
                <a16:creationId xmlns:a16="http://schemas.microsoft.com/office/drawing/2014/main" id="{6EBE8D52-53F7-682B-D28E-F516EBF9FF02}"/>
              </a:ext>
            </a:extLst>
          </p:cNvPr>
          <p:cNvSpPr/>
          <p:nvPr/>
        </p:nvSpPr>
        <p:spPr>
          <a:xfrm>
            <a:off x="10694019" y="5917204"/>
            <a:ext cx="780586" cy="39029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8" name="Date Placeholder 7">
            <a:extLst>
              <a:ext uri="{FF2B5EF4-FFF2-40B4-BE49-F238E27FC236}">
                <a16:creationId xmlns:a16="http://schemas.microsoft.com/office/drawing/2014/main" id="{E5EF1DF8-4A02-C322-C02A-3165EDD007FF}"/>
              </a:ext>
            </a:extLst>
          </p:cNvPr>
          <p:cNvSpPr>
            <a:spLocks noGrp="1"/>
          </p:cNvSpPr>
          <p:nvPr>
            <p:ph type="dt" sz="half" idx="10"/>
          </p:nvPr>
        </p:nvSpPr>
        <p:spPr/>
        <p:txBody>
          <a:bodyPr/>
          <a:lstStyle/>
          <a:p>
            <a:pPr eaLnBrk="1" latinLnBrk="0" hangingPunct="1"/>
            <a:fld id="{46B3AB4C-3851-40A0-BA9D-C09000CA41DE}" type="datetime1">
              <a:rPr lang="en-US" smtClean="0"/>
              <a:t>7/31/2023</a:t>
            </a:fld>
            <a:endParaRPr lang="en-US"/>
          </a:p>
        </p:txBody>
      </p:sp>
      <p:sp>
        <p:nvSpPr>
          <p:cNvPr id="9" name="Footer Placeholder 8">
            <a:extLst>
              <a:ext uri="{FF2B5EF4-FFF2-40B4-BE49-F238E27FC236}">
                <a16:creationId xmlns:a16="http://schemas.microsoft.com/office/drawing/2014/main" id="{2D8B3754-9F4A-1D8A-19A4-35212D3425A5}"/>
              </a:ext>
            </a:extLst>
          </p:cNvPr>
          <p:cNvSpPr>
            <a:spLocks noGrp="1"/>
          </p:cNvSpPr>
          <p:nvPr>
            <p:ph type="ftr" sz="quarter" idx="11"/>
          </p:nvPr>
        </p:nvSpPr>
        <p:spPr/>
        <p:txBody>
          <a:bodyPr/>
          <a:lstStyle/>
          <a:p>
            <a:r>
              <a:rPr kumimoji="0" lang="en-US"/>
              <a:t>Gary R. Whiting</a:t>
            </a:r>
            <a:endParaRPr kumimoji="0" lang="en-US" dirty="0"/>
          </a:p>
        </p:txBody>
      </p:sp>
      <p:sp>
        <p:nvSpPr>
          <p:cNvPr id="10" name="Slide Number Placeholder 9">
            <a:extLst>
              <a:ext uri="{FF2B5EF4-FFF2-40B4-BE49-F238E27FC236}">
                <a16:creationId xmlns:a16="http://schemas.microsoft.com/office/drawing/2014/main" id="{6B1C5F5F-79E5-C67C-1D8A-842BD2D390E1}"/>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11</a:t>
            </a:fld>
            <a:endParaRPr kumimoji="0" lang="en-US" dirty="0"/>
          </a:p>
        </p:txBody>
      </p:sp>
    </p:spTree>
    <p:extLst>
      <p:ext uri="{BB962C8B-B14F-4D97-AF65-F5344CB8AC3E}">
        <p14:creationId xmlns:p14="http://schemas.microsoft.com/office/powerpoint/2010/main" val="135702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D&amp;C 38:  A Call to Covenant</a:t>
            </a:r>
          </a:p>
        </p:txBody>
      </p:sp>
      <p:sp>
        <p:nvSpPr>
          <p:cNvPr id="4" name="TextBox 3"/>
          <p:cNvSpPr txBox="1"/>
          <p:nvPr/>
        </p:nvSpPr>
        <p:spPr>
          <a:xfrm>
            <a:off x="215243" y="1523511"/>
            <a:ext cx="11753386" cy="3539430"/>
          </a:xfrm>
          <a:prstGeom prst="rect">
            <a:avLst/>
          </a:prstGeom>
          <a:noFill/>
        </p:spPr>
        <p:txBody>
          <a:bodyPr wrap="square" rtlCol="0">
            <a:spAutoFit/>
          </a:bodyPr>
          <a:lstStyle/>
          <a:p>
            <a:r>
              <a:rPr lang="en-US" sz="3200" dirty="0">
                <a:solidFill>
                  <a:srgbClr val="0033CC"/>
                </a:solidFill>
              </a:rPr>
              <a:t>He wrote: The year 1831 opened with a prospect great and glorious for the welfare of the kingdom; for on the 2nd of January, 1831, a conference was held in the town of Fayette, New York, at which the ordinary business of the Church was transacted; and in addition, the following revelation was received: [Section 38] (Woodward, Robert John, Doctoral Thesis BYU, 1974).</a:t>
            </a:r>
          </a:p>
        </p:txBody>
      </p:sp>
      <p:sp>
        <p:nvSpPr>
          <p:cNvPr id="8" name="Date Placeholder 7">
            <a:extLst>
              <a:ext uri="{FF2B5EF4-FFF2-40B4-BE49-F238E27FC236}">
                <a16:creationId xmlns:a16="http://schemas.microsoft.com/office/drawing/2014/main" id="{1DCAEA64-C140-0620-90C5-FBADB44A8089}"/>
              </a:ext>
            </a:extLst>
          </p:cNvPr>
          <p:cNvSpPr>
            <a:spLocks noGrp="1"/>
          </p:cNvSpPr>
          <p:nvPr>
            <p:ph type="dt" sz="half" idx="10"/>
          </p:nvPr>
        </p:nvSpPr>
        <p:spPr/>
        <p:txBody>
          <a:bodyPr/>
          <a:lstStyle/>
          <a:p>
            <a:pPr eaLnBrk="1" latinLnBrk="0" hangingPunct="1"/>
            <a:fld id="{EC70F06D-5156-4182-95D0-3F5555240C67}" type="datetime1">
              <a:rPr lang="en-US" smtClean="0"/>
              <a:t>7/31/2023</a:t>
            </a:fld>
            <a:endParaRPr lang="en-US"/>
          </a:p>
        </p:txBody>
      </p:sp>
      <p:sp>
        <p:nvSpPr>
          <p:cNvPr id="9" name="Footer Placeholder 8">
            <a:extLst>
              <a:ext uri="{FF2B5EF4-FFF2-40B4-BE49-F238E27FC236}">
                <a16:creationId xmlns:a16="http://schemas.microsoft.com/office/drawing/2014/main" id="{6686CFED-30F7-9A1E-180A-26FBACBD84D8}"/>
              </a:ext>
            </a:extLst>
          </p:cNvPr>
          <p:cNvSpPr>
            <a:spLocks noGrp="1"/>
          </p:cNvSpPr>
          <p:nvPr>
            <p:ph type="ftr" sz="quarter" idx="11"/>
          </p:nvPr>
        </p:nvSpPr>
        <p:spPr/>
        <p:txBody>
          <a:bodyPr/>
          <a:lstStyle/>
          <a:p>
            <a:r>
              <a:rPr kumimoji="0" lang="en-US"/>
              <a:t>Gary R. Whiting</a:t>
            </a:r>
            <a:endParaRPr kumimoji="0" lang="en-US" dirty="0"/>
          </a:p>
        </p:txBody>
      </p:sp>
      <p:sp>
        <p:nvSpPr>
          <p:cNvPr id="10" name="Slide Number Placeholder 9">
            <a:extLst>
              <a:ext uri="{FF2B5EF4-FFF2-40B4-BE49-F238E27FC236}">
                <a16:creationId xmlns:a16="http://schemas.microsoft.com/office/drawing/2014/main" id="{7049070C-ECFF-40DE-FA2E-4BE56134246B}"/>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12</a:t>
            </a:fld>
            <a:endParaRPr kumimoji="0" lang="en-US" dirty="0"/>
          </a:p>
        </p:txBody>
      </p:sp>
    </p:spTree>
    <p:extLst>
      <p:ext uri="{BB962C8B-B14F-4D97-AF65-F5344CB8AC3E}">
        <p14:creationId xmlns:p14="http://schemas.microsoft.com/office/powerpoint/2010/main" val="350228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D&amp;C 38:  A Call to Covenant</a:t>
            </a:r>
          </a:p>
        </p:txBody>
      </p:sp>
      <p:sp>
        <p:nvSpPr>
          <p:cNvPr id="4" name="TextBox 3"/>
          <p:cNvSpPr txBox="1"/>
          <p:nvPr/>
        </p:nvSpPr>
        <p:spPr>
          <a:xfrm>
            <a:off x="215243" y="1523511"/>
            <a:ext cx="11753386" cy="4524315"/>
          </a:xfrm>
          <a:prstGeom prst="rect">
            <a:avLst/>
          </a:prstGeom>
          <a:noFill/>
        </p:spPr>
        <p:txBody>
          <a:bodyPr wrap="square" rtlCol="0">
            <a:spAutoFit/>
          </a:bodyPr>
          <a:lstStyle/>
          <a:p>
            <a:r>
              <a:rPr lang="en-US" sz="3200" dirty="0">
                <a:solidFill>
                  <a:srgbClr val="0033CC"/>
                </a:solidFill>
              </a:rPr>
              <a:t>[John Whitmer] The time had now come for the general conference to be held. Which was the first of January 1831, And according to this appointment the saints assembled themselves together. After transacting the necessary business, Joseph the Seer addressed the congregation, and exhorted them to stand fast, looking forward considering the end of their salvation. The solemnities of eternity rested on the congregation, and having previously received a revelation to go to the Ohio, they desired to know somewhat more concerning the matter. </a:t>
            </a:r>
          </a:p>
        </p:txBody>
      </p:sp>
      <p:sp>
        <p:nvSpPr>
          <p:cNvPr id="3" name="Arrow: Right 2">
            <a:extLst>
              <a:ext uri="{FF2B5EF4-FFF2-40B4-BE49-F238E27FC236}">
                <a16:creationId xmlns:a16="http://schemas.microsoft.com/office/drawing/2014/main" id="{6EBE8D52-53F7-682B-D28E-F516EBF9FF02}"/>
              </a:ext>
            </a:extLst>
          </p:cNvPr>
          <p:cNvSpPr/>
          <p:nvPr/>
        </p:nvSpPr>
        <p:spPr>
          <a:xfrm>
            <a:off x="10694019" y="5917204"/>
            <a:ext cx="780586" cy="39029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8" name="Date Placeholder 7">
            <a:extLst>
              <a:ext uri="{FF2B5EF4-FFF2-40B4-BE49-F238E27FC236}">
                <a16:creationId xmlns:a16="http://schemas.microsoft.com/office/drawing/2014/main" id="{1CF62C40-200A-B6FA-6634-C24764A9DB6E}"/>
              </a:ext>
            </a:extLst>
          </p:cNvPr>
          <p:cNvSpPr>
            <a:spLocks noGrp="1"/>
          </p:cNvSpPr>
          <p:nvPr>
            <p:ph type="dt" sz="half" idx="10"/>
          </p:nvPr>
        </p:nvSpPr>
        <p:spPr/>
        <p:txBody>
          <a:bodyPr/>
          <a:lstStyle/>
          <a:p>
            <a:pPr eaLnBrk="1" latinLnBrk="0" hangingPunct="1"/>
            <a:fld id="{CABD687A-D313-4153-A2E8-0282E4BD1A12}" type="datetime1">
              <a:rPr lang="en-US" smtClean="0"/>
              <a:t>7/31/2023</a:t>
            </a:fld>
            <a:endParaRPr lang="en-US"/>
          </a:p>
        </p:txBody>
      </p:sp>
      <p:sp>
        <p:nvSpPr>
          <p:cNvPr id="9" name="Footer Placeholder 8">
            <a:extLst>
              <a:ext uri="{FF2B5EF4-FFF2-40B4-BE49-F238E27FC236}">
                <a16:creationId xmlns:a16="http://schemas.microsoft.com/office/drawing/2014/main" id="{CA97313D-1FDC-37B6-BD2A-1E3DF1D30183}"/>
              </a:ext>
            </a:extLst>
          </p:cNvPr>
          <p:cNvSpPr>
            <a:spLocks noGrp="1"/>
          </p:cNvSpPr>
          <p:nvPr>
            <p:ph type="ftr" sz="quarter" idx="11"/>
          </p:nvPr>
        </p:nvSpPr>
        <p:spPr/>
        <p:txBody>
          <a:bodyPr/>
          <a:lstStyle/>
          <a:p>
            <a:r>
              <a:rPr kumimoji="0" lang="en-US"/>
              <a:t>Gary R. Whiting</a:t>
            </a:r>
            <a:endParaRPr kumimoji="0" lang="en-US" dirty="0"/>
          </a:p>
        </p:txBody>
      </p:sp>
      <p:sp>
        <p:nvSpPr>
          <p:cNvPr id="10" name="Slide Number Placeholder 9">
            <a:extLst>
              <a:ext uri="{FF2B5EF4-FFF2-40B4-BE49-F238E27FC236}">
                <a16:creationId xmlns:a16="http://schemas.microsoft.com/office/drawing/2014/main" id="{FDF5ED46-CC8E-CC6C-936F-7DDE47F93F06}"/>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13</a:t>
            </a:fld>
            <a:endParaRPr kumimoji="0" lang="en-US" dirty="0"/>
          </a:p>
        </p:txBody>
      </p:sp>
    </p:spTree>
    <p:extLst>
      <p:ext uri="{BB962C8B-B14F-4D97-AF65-F5344CB8AC3E}">
        <p14:creationId xmlns:p14="http://schemas.microsoft.com/office/powerpoint/2010/main" val="186852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D&amp;C 38:  A Call to Covenant</a:t>
            </a:r>
          </a:p>
        </p:txBody>
      </p:sp>
      <p:sp>
        <p:nvSpPr>
          <p:cNvPr id="4" name="TextBox 3"/>
          <p:cNvSpPr txBox="1"/>
          <p:nvPr/>
        </p:nvSpPr>
        <p:spPr>
          <a:xfrm>
            <a:off x="215243" y="1523511"/>
            <a:ext cx="11753386" cy="5016758"/>
          </a:xfrm>
          <a:prstGeom prst="rect">
            <a:avLst/>
          </a:prstGeom>
          <a:noFill/>
        </p:spPr>
        <p:txBody>
          <a:bodyPr wrap="square" rtlCol="0">
            <a:spAutoFit/>
          </a:bodyPr>
          <a:lstStyle/>
          <a:p>
            <a:r>
              <a:rPr lang="en-US" sz="3200" dirty="0">
                <a:solidFill>
                  <a:srgbClr val="0033CC"/>
                </a:solidFill>
              </a:rPr>
              <a:t>Therefore the Seer enquired of the Lord in the presence of the whole congregation, and thus came the word of the Lord [Section 38] … After the Lord had manifested the above words, through Joseph the Seer there were some divisions among the congregations, some would not receive the above as the word of the Lord: but that Joseph had invented it himself to deceive the people that in the end he might get gain. Now this was because their hearts were not right in the sight of the Lord, for they wanted to serve God and man; but our Savior has declared that it was impossible to do so. </a:t>
            </a:r>
          </a:p>
        </p:txBody>
      </p:sp>
      <p:sp>
        <p:nvSpPr>
          <p:cNvPr id="3" name="Arrow: Right 2">
            <a:extLst>
              <a:ext uri="{FF2B5EF4-FFF2-40B4-BE49-F238E27FC236}">
                <a16:creationId xmlns:a16="http://schemas.microsoft.com/office/drawing/2014/main" id="{6EBE8D52-53F7-682B-D28E-F516EBF9FF02}"/>
              </a:ext>
            </a:extLst>
          </p:cNvPr>
          <p:cNvSpPr/>
          <p:nvPr/>
        </p:nvSpPr>
        <p:spPr>
          <a:xfrm>
            <a:off x="10694019" y="5917204"/>
            <a:ext cx="780586" cy="39029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8" name="Date Placeholder 7">
            <a:extLst>
              <a:ext uri="{FF2B5EF4-FFF2-40B4-BE49-F238E27FC236}">
                <a16:creationId xmlns:a16="http://schemas.microsoft.com/office/drawing/2014/main" id="{602BED4C-09C7-D561-6517-4E9784101508}"/>
              </a:ext>
            </a:extLst>
          </p:cNvPr>
          <p:cNvSpPr>
            <a:spLocks noGrp="1"/>
          </p:cNvSpPr>
          <p:nvPr>
            <p:ph type="dt" sz="half" idx="10"/>
          </p:nvPr>
        </p:nvSpPr>
        <p:spPr/>
        <p:txBody>
          <a:bodyPr/>
          <a:lstStyle/>
          <a:p>
            <a:pPr eaLnBrk="1" latinLnBrk="0" hangingPunct="1"/>
            <a:fld id="{ADDA228E-B062-4C74-A41C-23BCA397D6E4}" type="datetime1">
              <a:rPr lang="en-US" smtClean="0"/>
              <a:t>7/31/2023</a:t>
            </a:fld>
            <a:endParaRPr lang="en-US"/>
          </a:p>
        </p:txBody>
      </p:sp>
      <p:sp>
        <p:nvSpPr>
          <p:cNvPr id="9" name="Footer Placeholder 8">
            <a:extLst>
              <a:ext uri="{FF2B5EF4-FFF2-40B4-BE49-F238E27FC236}">
                <a16:creationId xmlns:a16="http://schemas.microsoft.com/office/drawing/2014/main" id="{1C178F70-8541-E005-087E-48C9662968F4}"/>
              </a:ext>
            </a:extLst>
          </p:cNvPr>
          <p:cNvSpPr>
            <a:spLocks noGrp="1"/>
          </p:cNvSpPr>
          <p:nvPr>
            <p:ph type="ftr" sz="quarter" idx="11"/>
          </p:nvPr>
        </p:nvSpPr>
        <p:spPr/>
        <p:txBody>
          <a:bodyPr/>
          <a:lstStyle/>
          <a:p>
            <a:r>
              <a:rPr kumimoji="0" lang="en-US"/>
              <a:t>Gary R. Whiting</a:t>
            </a:r>
            <a:endParaRPr kumimoji="0" lang="en-US" dirty="0"/>
          </a:p>
        </p:txBody>
      </p:sp>
      <p:sp>
        <p:nvSpPr>
          <p:cNvPr id="10" name="Slide Number Placeholder 9">
            <a:extLst>
              <a:ext uri="{FF2B5EF4-FFF2-40B4-BE49-F238E27FC236}">
                <a16:creationId xmlns:a16="http://schemas.microsoft.com/office/drawing/2014/main" id="{873D99FD-12DD-6F40-CB5F-71567F1C9E5A}"/>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14</a:t>
            </a:fld>
            <a:endParaRPr kumimoji="0" lang="en-US" dirty="0"/>
          </a:p>
        </p:txBody>
      </p:sp>
    </p:spTree>
    <p:extLst>
      <p:ext uri="{BB962C8B-B14F-4D97-AF65-F5344CB8AC3E}">
        <p14:creationId xmlns:p14="http://schemas.microsoft.com/office/powerpoint/2010/main" val="260552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D&amp;C 38:  A Call to Covenant</a:t>
            </a:r>
          </a:p>
        </p:txBody>
      </p:sp>
      <p:sp>
        <p:nvSpPr>
          <p:cNvPr id="4" name="TextBox 3"/>
          <p:cNvSpPr txBox="1"/>
          <p:nvPr/>
        </p:nvSpPr>
        <p:spPr>
          <a:xfrm>
            <a:off x="215243" y="1523511"/>
            <a:ext cx="11753386" cy="2554545"/>
          </a:xfrm>
          <a:prstGeom prst="rect">
            <a:avLst/>
          </a:prstGeom>
          <a:noFill/>
        </p:spPr>
        <p:txBody>
          <a:bodyPr wrap="square" rtlCol="0">
            <a:spAutoFit/>
          </a:bodyPr>
          <a:lstStyle/>
          <a:p>
            <a:r>
              <a:rPr lang="en-US" sz="3200" dirty="0">
                <a:solidFill>
                  <a:srgbClr val="0033CC"/>
                </a:solidFill>
              </a:rPr>
              <a:t>The conference was now closed, and the Lord had manifested his will to the people. Therefore they made preparations to journey to the Ohio, with their wives, and children and all that they possessed, to obey the commandment of the Lord (Woodward, Robert John, BYU Doctoral Thesis, 1974).</a:t>
            </a:r>
          </a:p>
        </p:txBody>
      </p:sp>
      <p:sp>
        <p:nvSpPr>
          <p:cNvPr id="8" name="Date Placeholder 7">
            <a:extLst>
              <a:ext uri="{FF2B5EF4-FFF2-40B4-BE49-F238E27FC236}">
                <a16:creationId xmlns:a16="http://schemas.microsoft.com/office/drawing/2014/main" id="{47A1CDA3-0183-6EB4-D11D-6A6C690ACC65}"/>
              </a:ext>
            </a:extLst>
          </p:cNvPr>
          <p:cNvSpPr>
            <a:spLocks noGrp="1"/>
          </p:cNvSpPr>
          <p:nvPr>
            <p:ph type="dt" sz="half" idx="10"/>
          </p:nvPr>
        </p:nvSpPr>
        <p:spPr/>
        <p:txBody>
          <a:bodyPr/>
          <a:lstStyle/>
          <a:p>
            <a:pPr eaLnBrk="1" latinLnBrk="0" hangingPunct="1"/>
            <a:fld id="{4D46409A-6CE4-46A3-A217-92AC5AF6524C}" type="datetime1">
              <a:rPr lang="en-US" smtClean="0"/>
              <a:t>7/31/2023</a:t>
            </a:fld>
            <a:endParaRPr lang="en-US"/>
          </a:p>
        </p:txBody>
      </p:sp>
      <p:sp>
        <p:nvSpPr>
          <p:cNvPr id="9" name="Footer Placeholder 8">
            <a:extLst>
              <a:ext uri="{FF2B5EF4-FFF2-40B4-BE49-F238E27FC236}">
                <a16:creationId xmlns:a16="http://schemas.microsoft.com/office/drawing/2014/main" id="{48BE58AB-07B9-3693-FB25-278A4A005964}"/>
              </a:ext>
            </a:extLst>
          </p:cNvPr>
          <p:cNvSpPr>
            <a:spLocks noGrp="1"/>
          </p:cNvSpPr>
          <p:nvPr>
            <p:ph type="ftr" sz="quarter" idx="11"/>
          </p:nvPr>
        </p:nvSpPr>
        <p:spPr/>
        <p:txBody>
          <a:bodyPr/>
          <a:lstStyle/>
          <a:p>
            <a:r>
              <a:rPr kumimoji="0" lang="en-US"/>
              <a:t>Gary R. Whiting</a:t>
            </a:r>
            <a:endParaRPr kumimoji="0" lang="en-US" dirty="0"/>
          </a:p>
        </p:txBody>
      </p:sp>
      <p:sp>
        <p:nvSpPr>
          <p:cNvPr id="10" name="Slide Number Placeholder 9">
            <a:extLst>
              <a:ext uri="{FF2B5EF4-FFF2-40B4-BE49-F238E27FC236}">
                <a16:creationId xmlns:a16="http://schemas.microsoft.com/office/drawing/2014/main" id="{2B04C441-407F-DA5A-EE8D-B20BCD114CC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15</a:t>
            </a:fld>
            <a:endParaRPr kumimoji="0" lang="en-US" dirty="0"/>
          </a:p>
        </p:txBody>
      </p:sp>
    </p:spTree>
    <p:extLst>
      <p:ext uri="{BB962C8B-B14F-4D97-AF65-F5344CB8AC3E}">
        <p14:creationId xmlns:p14="http://schemas.microsoft.com/office/powerpoint/2010/main" val="121476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31355" y="1557683"/>
            <a:ext cx="7955262" cy="4611763"/>
          </a:xfrm>
        </p:spPr>
        <p:txBody>
          <a:bodyPr>
            <a:normAutofit/>
          </a:bodyPr>
          <a:lstStyle/>
          <a:p>
            <a:r>
              <a:rPr lang="en-US" dirty="0"/>
              <a:t>Context of this revelation</a:t>
            </a:r>
          </a:p>
          <a:p>
            <a:r>
              <a:rPr lang="en-US" dirty="0"/>
              <a:t>April - June 1829 Book of Mormon translation</a:t>
            </a:r>
          </a:p>
          <a:p>
            <a:r>
              <a:rPr lang="en-US" dirty="0"/>
              <a:t>October 1829 – March 1830 Printing the Book of Mormon</a:t>
            </a:r>
          </a:p>
          <a:p>
            <a:r>
              <a:rPr lang="en-US" dirty="0"/>
              <a:t>Instruction received for organizing the church</a:t>
            </a:r>
          </a:p>
        </p:txBody>
      </p:sp>
      <p:pic>
        <p:nvPicPr>
          <p:cNvPr id="5" name="Picture 4" descr="A picture containing sitting, suitcase, luggage, cat&#10;&#10;Description automatically generated">
            <a:extLst>
              <a:ext uri="{FF2B5EF4-FFF2-40B4-BE49-F238E27FC236}">
                <a16:creationId xmlns:a16="http://schemas.microsoft.com/office/drawing/2014/main" id="{92B7EC7C-8EDF-401E-8663-07A404990575}"/>
              </a:ext>
            </a:extLst>
          </p:cNvPr>
          <p:cNvPicPr>
            <a:picLocks noChangeAspect="1"/>
          </p:cNvPicPr>
          <p:nvPr/>
        </p:nvPicPr>
        <p:blipFill rotWithShape="1">
          <a:blip r:embed="rId2">
            <a:extLst>
              <a:ext uri="{28A0092B-C50C-407E-A947-70E740481C1C}">
                <a14:useLocalDpi xmlns:a14="http://schemas.microsoft.com/office/drawing/2010/main" val="0"/>
              </a:ext>
            </a:extLst>
          </a:blip>
          <a:srcRect l="31997" t="5893" r="28834"/>
          <a:stretch/>
        </p:blipFill>
        <p:spPr>
          <a:xfrm>
            <a:off x="8583224" y="1412763"/>
            <a:ext cx="3060195" cy="4901601"/>
          </a:xfrm>
          <a:prstGeom prst="rect">
            <a:avLst/>
          </a:prstGeom>
        </p:spPr>
      </p:pic>
      <p:sp>
        <p:nvSpPr>
          <p:cNvPr id="8" name="Date Placeholder 7">
            <a:extLst>
              <a:ext uri="{FF2B5EF4-FFF2-40B4-BE49-F238E27FC236}">
                <a16:creationId xmlns:a16="http://schemas.microsoft.com/office/drawing/2014/main" id="{F4FD95E0-C337-EEE5-D859-093559392C9C}"/>
              </a:ext>
            </a:extLst>
          </p:cNvPr>
          <p:cNvSpPr>
            <a:spLocks noGrp="1"/>
          </p:cNvSpPr>
          <p:nvPr>
            <p:ph type="dt" sz="half" idx="10"/>
          </p:nvPr>
        </p:nvSpPr>
        <p:spPr/>
        <p:txBody>
          <a:bodyPr/>
          <a:lstStyle/>
          <a:p>
            <a:pPr eaLnBrk="1" latinLnBrk="0" hangingPunct="1"/>
            <a:fld id="{22CA0936-7F23-44E6-964F-F7AFBCCC6118}" type="datetime1">
              <a:rPr lang="en-US" smtClean="0"/>
              <a:t>7/31/2023</a:t>
            </a:fld>
            <a:endParaRPr lang="en-US"/>
          </a:p>
        </p:txBody>
      </p:sp>
      <p:sp>
        <p:nvSpPr>
          <p:cNvPr id="9" name="Footer Placeholder 8">
            <a:extLst>
              <a:ext uri="{FF2B5EF4-FFF2-40B4-BE49-F238E27FC236}">
                <a16:creationId xmlns:a16="http://schemas.microsoft.com/office/drawing/2014/main" id="{6D0F5B9B-995F-CDB9-773C-278612C819B3}"/>
              </a:ext>
            </a:extLst>
          </p:cNvPr>
          <p:cNvSpPr>
            <a:spLocks noGrp="1"/>
          </p:cNvSpPr>
          <p:nvPr>
            <p:ph type="ftr" sz="quarter" idx="11"/>
          </p:nvPr>
        </p:nvSpPr>
        <p:spPr/>
        <p:txBody>
          <a:bodyPr/>
          <a:lstStyle/>
          <a:p>
            <a:r>
              <a:rPr kumimoji="0" lang="en-US"/>
              <a:t>Gary R. Whiting</a:t>
            </a:r>
          </a:p>
        </p:txBody>
      </p:sp>
      <p:sp>
        <p:nvSpPr>
          <p:cNvPr id="10" name="Slide Number Placeholder 9">
            <a:extLst>
              <a:ext uri="{FF2B5EF4-FFF2-40B4-BE49-F238E27FC236}">
                <a16:creationId xmlns:a16="http://schemas.microsoft.com/office/drawing/2014/main" id="{6C6FAAF4-ABCA-6501-FE2B-6CA82DEFF278}"/>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16</a:t>
            </a:fld>
            <a:endParaRPr kumimoji="0" lang="en-US" dirty="0"/>
          </a:p>
        </p:txBody>
      </p:sp>
    </p:spTree>
    <p:extLst>
      <p:ext uri="{BB962C8B-B14F-4D97-AF65-F5344CB8AC3E}">
        <p14:creationId xmlns:p14="http://schemas.microsoft.com/office/powerpoint/2010/main" val="260022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8615190" cy="4877936"/>
          </a:xfrm>
        </p:spPr>
        <p:txBody>
          <a:bodyPr>
            <a:normAutofit/>
          </a:bodyPr>
          <a:lstStyle/>
          <a:p>
            <a:r>
              <a:rPr lang="en-US" dirty="0"/>
              <a:t>March 26, 1830, The first printed </a:t>
            </a:r>
            <a:r>
              <a:rPr lang="en-US" dirty="0" err="1"/>
              <a:t>BofM</a:t>
            </a:r>
            <a:r>
              <a:rPr lang="en-US" dirty="0"/>
              <a:t> ready.</a:t>
            </a:r>
          </a:p>
          <a:p>
            <a:r>
              <a:rPr lang="en-US" dirty="0"/>
              <a:t>April 6, 1830, Church organized.</a:t>
            </a:r>
          </a:p>
          <a:p>
            <a:r>
              <a:rPr lang="en-US" dirty="0"/>
              <a:t>First conferences held in June, September 1830 and again meeting January 1831.</a:t>
            </a:r>
          </a:p>
          <a:p>
            <a:r>
              <a:rPr lang="en-US" dirty="0"/>
              <a:t>October 1830 Oliver Cowdery leads mission to Lamanites (D&amp;C 31).</a:t>
            </a:r>
          </a:p>
          <a:p>
            <a:r>
              <a:rPr lang="en-US" dirty="0"/>
              <a:t>Gospel takes root in Kirtland, Ohio.</a:t>
            </a:r>
          </a:p>
        </p:txBody>
      </p:sp>
      <p:pic>
        <p:nvPicPr>
          <p:cNvPr id="7" name="Picture 6" descr="A person wearing a suit and tie looking at the camera&#10;&#10;Description automatically generated">
            <a:extLst>
              <a:ext uri="{FF2B5EF4-FFF2-40B4-BE49-F238E27FC236}">
                <a16:creationId xmlns:a16="http://schemas.microsoft.com/office/drawing/2014/main" id="{44938514-C0BB-34E2-B882-68219599C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349" y="2280757"/>
            <a:ext cx="2794547" cy="3520263"/>
          </a:xfrm>
          <a:prstGeom prst="rect">
            <a:avLst/>
          </a:prstGeom>
        </p:spPr>
      </p:pic>
      <p:sp>
        <p:nvSpPr>
          <p:cNvPr id="8" name="Date Placeholder 7">
            <a:extLst>
              <a:ext uri="{FF2B5EF4-FFF2-40B4-BE49-F238E27FC236}">
                <a16:creationId xmlns:a16="http://schemas.microsoft.com/office/drawing/2014/main" id="{B8F7D306-0E38-E2E6-906A-A2DA53A0ACEF}"/>
              </a:ext>
            </a:extLst>
          </p:cNvPr>
          <p:cNvSpPr>
            <a:spLocks noGrp="1"/>
          </p:cNvSpPr>
          <p:nvPr>
            <p:ph type="dt" sz="half" idx="10"/>
          </p:nvPr>
        </p:nvSpPr>
        <p:spPr/>
        <p:txBody>
          <a:bodyPr/>
          <a:lstStyle/>
          <a:p>
            <a:pPr eaLnBrk="1" latinLnBrk="0" hangingPunct="1"/>
            <a:fld id="{B5A892FC-3891-441A-9DD3-0563D2C18DB7}" type="datetime1">
              <a:rPr lang="en-US" smtClean="0"/>
              <a:t>7/31/2023</a:t>
            </a:fld>
            <a:endParaRPr lang="en-US"/>
          </a:p>
        </p:txBody>
      </p:sp>
      <p:sp>
        <p:nvSpPr>
          <p:cNvPr id="9" name="Footer Placeholder 8">
            <a:extLst>
              <a:ext uri="{FF2B5EF4-FFF2-40B4-BE49-F238E27FC236}">
                <a16:creationId xmlns:a16="http://schemas.microsoft.com/office/drawing/2014/main" id="{EEA96783-9B2B-89A5-3AE2-B57B640E3FAC}"/>
              </a:ext>
            </a:extLst>
          </p:cNvPr>
          <p:cNvSpPr>
            <a:spLocks noGrp="1"/>
          </p:cNvSpPr>
          <p:nvPr>
            <p:ph type="ftr" sz="quarter" idx="11"/>
          </p:nvPr>
        </p:nvSpPr>
        <p:spPr/>
        <p:txBody>
          <a:bodyPr/>
          <a:lstStyle/>
          <a:p>
            <a:r>
              <a:rPr kumimoji="0" lang="en-US"/>
              <a:t>Gary R. Whiting</a:t>
            </a:r>
          </a:p>
        </p:txBody>
      </p:sp>
      <p:sp>
        <p:nvSpPr>
          <p:cNvPr id="10" name="Slide Number Placeholder 9">
            <a:extLst>
              <a:ext uri="{FF2B5EF4-FFF2-40B4-BE49-F238E27FC236}">
                <a16:creationId xmlns:a16="http://schemas.microsoft.com/office/drawing/2014/main" id="{5987F3B9-01B6-7272-4484-8B8D699A58D0}"/>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17</a:t>
            </a:fld>
            <a:endParaRPr kumimoji="0" lang="en-US" dirty="0"/>
          </a:p>
        </p:txBody>
      </p:sp>
    </p:spTree>
    <p:extLst>
      <p:ext uri="{BB962C8B-B14F-4D97-AF65-F5344CB8AC3E}">
        <p14:creationId xmlns:p14="http://schemas.microsoft.com/office/powerpoint/2010/main" val="41245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788048" cy="4572000"/>
          </a:xfrm>
        </p:spPr>
        <p:txBody>
          <a:bodyPr>
            <a:normAutofit/>
          </a:bodyPr>
          <a:lstStyle/>
          <a:p>
            <a:r>
              <a:rPr lang="en-US" dirty="0"/>
              <a:t>S. Rigdon and E. Partridge to New York (D&amp;C 34, 35).</a:t>
            </a:r>
          </a:p>
          <a:p>
            <a:r>
              <a:rPr lang="en-US" dirty="0"/>
              <a:t>Genesis 1-7 of IV are received</a:t>
            </a:r>
          </a:p>
          <a:p>
            <a:r>
              <a:rPr lang="en-US" dirty="0"/>
              <a:t>Church commanded to move to Ohio (D&amp;C 37).</a:t>
            </a:r>
          </a:p>
          <a:p>
            <a:r>
              <a:rPr lang="en-US" dirty="0"/>
              <a:t>Looking forward</a:t>
            </a:r>
          </a:p>
          <a:p>
            <a:pPr lvl="1"/>
            <a:r>
              <a:rPr lang="en-US" dirty="0"/>
              <a:t>August 1831 The first Saints “gather” to Zion</a:t>
            </a:r>
          </a:p>
          <a:p>
            <a:r>
              <a:rPr lang="en-US" dirty="0"/>
              <a:t>D&amp;C 38 marks a transition in God’s revealed plan.</a:t>
            </a:r>
          </a:p>
          <a:p>
            <a:pPr lvl="1"/>
            <a:r>
              <a:rPr lang="en-US" dirty="0"/>
              <a:t>It is the next step in the progression of God’s will through the Restoration.</a:t>
            </a:r>
          </a:p>
          <a:p>
            <a:endParaRPr lang="en-US" dirty="0"/>
          </a:p>
        </p:txBody>
      </p:sp>
      <p:sp>
        <p:nvSpPr>
          <p:cNvPr id="5" name="Date Placeholder 4">
            <a:extLst>
              <a:ext uri="{FF2B5EF4-FFF2-40B4-BE49-F238E27FC236}">
                <a16:creationId xmlns:a16="http://schemas.microsoft.com/office/drawing/2014/main" id="{911EC6B2-690E-3356-F566-6BC1C81E6793}"/>
              </a:ext>
            </a:extLst>
          </p:cNvPr>
          <p:cNvSpPr>
            <a:spLocks noGrp="1"/>
          </p:cNvSpPr>
          <p:nvPr>
            <p:ph type="dt" sz="half" idx="10"/>
          </p:nvPr>
        </p:nvSpPr>
        <p:spPr/>
        <p:txBody>
          <a:bodyPr/>
          <a:lstStyle/>
          <a:p>
            <a:pPr eaLnBrk="1" latinLnBrk="0" hangingPunct="1"/>
            <a:fld id="{B3B64395-0321-4331-A4DD-D47A1C10BF87}" type="datetime1">
              <a:rPr lang="en-US" smtClean="0"/>
              <a:t>7/31/2023</a:t>
            </a:fld>
            <a:endParaRPr lang="en-US"/>
          </a:p>
        </p:txBody>
      </p:sp>
      <p:sp>
        <p:nvSpPr>
          <p:cNvPr id="8" name="Footer Placeholder 7">
            <a:extLst>
              <a:ext uri="{FF2B5EF4-FFF2-40B4-BE49-F238E27FC236}">
                <a16:creationId xmlns:a16="http://schemas.microsoft.com/office/drawing/2014/main" id="{BAACEBFA-D2F5-6564-8AED-91BA5D6C659F}"/>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D123ED10-F4C1-4552-F043-E1D1BD3DBB7B}"/>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18</a:t>
            </a:fld>
            <a:endParaRPr kumimoji="0" lang="en-US" dirty="0"/>
          </a:p>
        </p:txBody>
      </p:sp>
    </p:spTree>
    <p:extLst>
      <p:ext uri="{BB962C8B-B14F-4D97-AF65-F5344CB8AC3E}">
        <p14:creationId xmlns:p14="http://schemas.microsoft.com/office/powerpoint/2010/main" val="8530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788048" cy="4572000"/>
          </a:xfrm>
        </p:spPr>
        <p:txBody>
          <a:bodyPr>
            <a:normAutofit/>
          </a:bodyPr>
          <a:lstStyle/>
          <a:p>
            <a:r>
              <a:rPr lang="en-US" dirty="0"/>
              <a:t>1. The early days were focused on the translation of the Book of Mormon</a:t>
            </a:r>
          </a:p>
          <a:p>
            <a:r>
              <a:rPr lang="en-US" dirty="0"/>
              <a:t>2. Then came instructions to organize the church</a:t>
            </a:r>
          </a:p>
          <a:p>
            <a:r>
              <a:rPr lang="en-US" dirty="0"/>
              <a:t>3. The New Translation of the Bible initiated</a:t>
            </a:r>
          </a:p>
          <a:p>
            <a:r>
              <a:rPr lang="en-US" dirty="0"/>
              <a:t>4. The church is functioning.</a:t>
            </a:r>
          </a:p>
          <a:p>
            <a:pPr lvl="1"/>
            <a:r>
              <a:rPr lang="en-US" dirty="0"/>
              <a:t>Conferences in June, Sept and January</a:t>
            </a:r>
          </a:p>
          <a:p>
            <a:r>
              <a:rPr lang="en-US" dirty="0"/>
              <a:t>5. Followed by the first mission to the Lamanites</a:t>
            </a:r>
          </a:p>
          <a:p>
            <a:r>
              <a:rPr lang="en-US" dirty="0"/>
              <a:t>6. The plan for Zion and gathering is now introduced</a:t>
            </a:r>
          </a:p>
        </p:txBody>
      </p:sp>
      <p:sp>
        <p:nvSpPr>
          <p:cNvPr id="5" name="Date Placeholder 4">
            <a:extLst>
              <a:ext uri="{FF2B5EF4-FFF2-40B4-BE49-F238E27FC236}">
                <a16:creationId xmlns:a16="http://schemas.microsoft.com/office/drawing/2014/main" id="{F9751B72-AE95-8BF3-F0D2-7313F5AD2B60}"/>
              </a:ext>
            </a:extLst>
          </p:cNvPr>
          <p:cNvSpPr>
            <a:spLocks noGrp="1"/>
          </p:cNvSpPr>
          <p:nvPr>
            <p:ph type="dt" sz="half" idx="10"/>
          </p:nvPr>
        </p:nvSpPr>
        <p:spPr/>
        <p:txBody>
          <a:bodyPr/>
          <a:lstStyle/>
          <a:p>
            <a:pPr eaLnBrk="1" latinLnBrk="0" hangingPunct="1"/>
            <a:fld id="{95690EFA-674F-449F-A87A-64B820F24A55}" type="datetime1">
              <a:rPr lang="en-US" smtClean="0"/>
              <a:t>7/31/2023</a:t>
            </a:fld>
            <a:endParaRPr lang="en-US"/>
          </a:p>
        </p:txBody>
      </p:sp>
      <p:sp>
        <p:nvSpPr>
          <p:cNvPr id="8" name="Footer Placeholder 7">
            <a:extLst>
              <a:ext uri="{FF2B5EF4-FFF2-40B4-BE49-F238E27FC236}">
                <a16:creationId xmlns:a16="http://schemas.microsoft.com/office/drawing/2014/main" id="{5BA60DD0-CF10-998C-CC8E-10371586470D}"/>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5E9A7107-D8B8-11B3-2052-A7D4A8990945}"/>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19</a:t>
            </a:fld>
            <a:endParaRPr kumimoji="0" lang="en-US" dirty="0"/>
          </a:p>
        </p:txBody>
      </p:sp>
    </p:spTree>
    <p:extLst>
      <p:ext uri="{BB962C8B-B14F-4D97-AF65-F5344CB8AC3E}">
        <p14:creationId xmlns:p14="http://schemas.microsoft.com/office/powerpoint/2010/main" val="135606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87288" y="1604166"/>
            <a:ext cx="11799064" cy="4572000"/>
          </a:xfrm>
        </p:spPr>
        <p:txBody>
          <a:bodyPr/>
          <a:lstStyle/>
          <a:p>
            <a:pPr marL="0" indent="0" algn="ctr">
              <a:buNone/>
            </a:pPr>
            <a:r>
              <a:rPr lang="en-US" dirty="0"/>
              <a:t>Purpose of the class</a:t>
            </a:r>
          </a:p>
          <a:p>
            <a:r>
              <a:rPr lang="en-US" dirty="0"/>
              <a:t>1. Discover the importance of the revelation</a:t>
            </a:r>
          </a:p>
          <a:p>
            <a:pPr lvl="1"/>
            <a:r>
              <a:rPr lang="en-US" dirty="0"/>
              <a:t>By learning its historical context</a:t>
            </a:r>
          </a:p>
          <a:p>
            <a:pPr lvl="1"/>
            <a:r>
              <a:rPr lang="en-US" dirty="0"/>
              <a:t>To see it through the vision of our Lord who gave it.</a:t>
            </a:r>
          </a:p>
          <a:p>
            <a:r>
              <a:rPr lang="en-US" dirty="0"/>
              <a:t>2. To appreciate how the Lord intended to introduce the New Covenant in this land and the world in the last days.</a:t>
            </a:r>
          </a:p>
          <a:p>
            <a:r>
              <a:rPr lang="en-US" dirty="0"/>
              <a:t>3. To see the wonder of the Lord who created and cares for us.</a:t>
            </a:r>
          </a:p>
        </p:txBody>
      </p:sp>
      <p:sp>
        <p:nvSpPr>
          <p:cNvPr id="7" name="Date Placeholder 6">
            <a:extLst>
              <a:ext uri="{FF2B5EF4-FFF2-40B4-BE49-F238E27FC236}">
                <a16:creationId xmlns:a16="http://schemas.microsoft.com/office/drawing/2014/main" id="{F38E394E-A8E2-97D5-1849-08DC27A2EAE5}"/>
              </a:ext>
            </a:extLst>
          </p:cNvPr>
          <p:cNvSpPr>
            <a:spLocks noGrp="1"/>
          </p:cNvSpPr>
          <p:nvPr>
            <p:ph type="dt" sz="half" idx="10"/>
          </p:nvPr>
        </p:nvSpPr>
        <p:spPr/>
        <p:txBody>
          <a:bodyPr/>
          <a:lstStyle/>
          <a:p>
            <a:pPr eaLnBrk="1" latinLnBrk="0" hangingPunct="1"/>
            <a:fld id="{3BEF0BD9-AF21-48E3-8BE9-3F8BE189F779}" type="datetime1">
              <a:rPr lang="en-US" smtClean="0"/>
              <a:t>7/31/2023</a:t>
            </a:fld>
            <a:endParaRPr lang="en-US"/>
          </a:p>
        </p:txBody>
      </p:sp>
      <p:sp>
        <p:nvSpPr>
          <p:cNvPr id="8" name="Footer Placeholder 7">
            <a:extLst>
              <a:ext uri="{FF2B5EF4-FFF2-40B4-BE49-F238E27FC236}">
                <a16:creationId xmlns:a16="http://schemas.microsoft.com/office/drawing/2014/main" id="{B94E2879-AFF6-2423-8FE9-A729B778C210}"/>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6AFCC6C5-2603-1072-0FA2-BB59B4AEE458}"/>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a:t>
            </a:fld>
            <a:endParaRPr kumimoji="0" lang="en-US" dirty="0"/>
          </a:p>
        </p:txBody>
      </p:sp>
    </p:spTree>
    <p:extLst>
      <p:ext uri="{BB962C8B-B14F-4D97-AF65-F5344CB8AC3E}">
        <p14:creationId xmlns:p14="http://schemas.microsoft.com/office/powerpoint/2010/main" val="34838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46DDC55-69CC-7ADE-A9B2-C0A8A6F214FC}"/>
              </a:ext>
            </a:extLst>
          </p:cNvPr>
          <p:cNvSpPr>
            <a:spLocks noGrp="1"/>
          </p:cNvSpPr>
          <p:nvPr>
            <p:ph type="body" idx="1"/>
          </p:nvPr>
        </p:nvSpPr>
        <p:spPr>
          <a:xfrm>
            <a:off x="1775884" y="2782827"/>
            <a:ext cx="8640232" cy="1673225"/>
          </a:xfrm>
        </p:spPr>
        <p:txBody>
          <a:bodyPr>
            <a:normAutofit/>
          </a:bodyPr>
          <a:lstStyle/>
          <a:p>
            <a:r>
              <a:rPr lang="en-US" sz="3200" dirty="0">
                <a:solidFill>
                  <a:srgbClr val="0070C0"/>
                </a:solidFill>
              </a:rPr>
              <a:t>Overview</a:t>
            </a:r>
          </a:p>
          <a:p>
            <a:r>
              <a:rPr lang="en-US" sz="3200" dirty="0">
                <a:solidFill>
                  <a:srgbClr val="0070C0"/>
                </a:solidFill>
              </a:rPr>
              <a:t> of D&amp;C 38</a:t>
            </a:r>
          </a:p>
        </p:txBody>
      </p:sp>
      <p:sp>
        <p:nvSpPr>
          <p:cNvPr id="7" name="Title 6">
            <a:extLst>
              <a:ext uri="{FF2B5EF4-FFF2-40B4-BE49-F238E27FC236}">
                <a16:creationId xmlns:a16="http://schemas.microsoft.com/office/drawing/2014/main" id="{5BCA2CC9-D1D1-720C-CE7C-577DC1BA4369}"/>
              </a:ext>
            </a:extLst>
          </p:cNvPr>
          <p:cNvSpPr>
            <a:spLocks noGrp="1"/>
          </p:cNvSpPr>
          <p:nvPr>
            <p:ph type="title"/>
          </p:nvPr>
        </p:nvSpPr>
        <p:spPr/>
        <p:txBody>
          <a:bodyPr anchor="ctr"/>
          <a:lstStyle/>
          <a:p>
            <a:r>
              <a:rPr lang="en-US" dirty="0"/>
              <a:t>D&amp;C 38:  A Call to Covenant</a:t>
            </a:r>
          </a:p>
        </p:txBody>
      </p:sp>
      <p:sp>
        <p:nvSpPr>
          <p:cNvPr id="2" name="Date Placeholder 1">
            <a:extLst>
              <a:ext uri="{FF2B5EF4-FFF2-40B4-BE49-F238E27FC236}">
                <a16:creationId xmlns:a16="http://schemas.microsoft.com/office/drawing/2014/main" id="{20D30268-F244-57B2-0657-5AFF5D8BBF15}"/>
              </a:ext>
            </a:extLst>
          </p:cNvPr>
          <p:cNvSpPr>
            <a:spLocks noGrp="1"/>
          </p:cNvSpPr>
          <p:nvPr>
            <p:ph type="dt" sz="half" idx="10"/>
          </p:nvPr>
        </p:nvSpPr>
        <p:spPr/>
        <p:txBody>
          <a:bodyPr/>
          <a:lstStyle/>
          <a:p>
            <a:pPr eaLnBrk="1" latinLnBrk="0" hangingPunct="1"/>
            <a:fld id="{0188F820-2FA0-4208-A7FC-3C6678DDEB19}" type="datetime1">
              <a:rPr lang="en-US" smtClean="0"/>
              <a:t>7/31/2023</a:t>
            </a:fld>
            <a:endParaRPr lang="en-US"/>
          </a:p>
        </p:txBody>
      </p:sp>
      <p:sp>
        <p:nvSpPr>
          <p:cNvPr id="6" name="Footer Placeholder 5">
            <a:extLst>
              <a:ext uri="{FF2B5EF4-FFF2-40B4-BE49-F238E27FC236}">
                <a16:creationId xmlns:a16="http://schemas.microsoft.com/office/drawing/2014/main" id="{A4838793-84C7-5647-70B0-9AE3C1E210BF}"/>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114ACBDF-3AFD-D1C5-7D97-59F57BA5FEB6}"/>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20</a:t>
            </a:fld>
            <a:endParaRPr kumimoji="0" lang="en-US" dirty="0">
              <a:solidFill>
                <a:schemeClr val="accent3">
                  <a:shade val="75000"/>
                </a:schemeClr>
              </a:solidFill>
            </a:endParaRPr>
          </a:p>
        </p:txBody>
      </p:sp>
    </p:spTree>
    <p:extLst>
      <p:ext uri="{BB962C8B-B14F-4D97-AF65-F5344CB8AC3E}">
        <p14:creationId xmlns:p14="http://schemas.microsoft.com/office/powerpoint/2010/main" val="383461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877936"/>
          </a:xfrm>
        </p:spPr>
        <p:txBody>
          <a:bodyPr>
            <a:normAutofit/>
          </a:bodyPr>
          <a:lstStyle/>
          <a:p>
            <a:r>
              <a:rPr lang="en-US" dirty="0"/>
              <a:t>This revelation is similar to the letters to the seven churches in Asia which are found in Revelation 2 and 3.</a:t>
            </a:r>
          </a:p>
          <a:p>
            <a:r>
              <a:rPr lang="en-US" dirty="0"/>
              <a:t>The young church is complemented for some things.</a:t>
            </a:r>
          </a:p>
          <a:p>
            <a:r>
              <a:rPr lang="en-US" dirty="0"/>
              <a:t>The church is also chastised for some things.</a:t>
            </a:r>
          </a:p>
          <a:p>
            <a:r>
              <a:rPr lang="en-US" dirty="0"/>
              <a:t>The Lord gives instruction (let the church hear the voice of the Spirit) and given promises if they are faithful and obedient.</a:t>
            </a:r>
          </a:p>
        </p:txBody>
      </p:sp>
      <p:sp>
        <p:nvSpPr>
          <p:cNvPr id="7" name="Date Placeholder 6">
            <a:extLst>
              <a:ext uri="{FF2B5EF4-FFF2-40B4-BE49-F238E27FC236}">
                <a16:creationId xmlns:a16="http://schemas.microsoft.com/office/drawing/2014/main" id="{C97DE519-AE02-7DB2-1B3A-CEA34E197EB2}"/>
              </a:ext>
            </a:extLst>
          </p:cNvPr>
          <p:cNvSpPr>
            <a:spLocks noGrp="1"/>
          </p:cNvSpPr>
          <p:nvPr>
            <p:ph type="dt" sz="half" idx="10"/>
          </p:nvPr>
        </p:nvSpPr>
        <p:spPr/>
        <p:txBody>
          <a:bodyPr/>
          <a:lstStyle/>
          <a:p>
            <a:pPr eaLnBrk="1" latinLnBrk="0" hangingPunct="1"/>
            <a:fld id="{1DB669D8-1C4A-4149-A90A-5A99BFE807DA}" type="datetime1">
              <a:rPr lang="en-US" smtClean="0"/>
              <a:t>7/31/2023</a:t>
            </a:fld>
            <a:endParaRPr lang="en-US"/>
          </a:p>
        </p:txBody>
      </p:sp>
      <p:sp>
        <p:nvSpPr>
          <p:cNvPr id="8" name="Footer Placeholder 7">
            <a:extLst>
              <a:ext uri="{FF2B5EF4-FFF2-40B4-BE49-F238E27FC236}">
                <a16:creationId xmlns:a16="http://schemas.microsoft.com/office/drawing/2014/main" id="{F3EACC00-A848-E2A2-47B4-72B29CDA81A4}"/>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63ABF582-CFBC-DAAB-9A02-A3E3B8E61AD1}"/>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21</a:t>
            </a:fld>
            <a:endParaRPr kumimoji="0" lang="en-US" dirty="0"/>
          </a:p>
        </p:txBody>
      </p:sp>
    </p:spTree>
    <p:extLst>
      <p:ext uri="{BB962C8B-B14F-4D97-AF65-F5344CB8AC3E}">
        <p14:creationId xmlns:p14="http://schemas.microsoft.com/office/powerpoint/2010/main" val="22795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76270" y="1527048"/>
            <a:ext cx="11843132" cy="4572000"/>
          </a:xfrm>
        </p:spPr>
        <p:txBody>
          <a:bodyPr>
            <a:normAutofit/>
          </a:bodyPr>
          <a:lstStyle/>
          <a:p>
            <a:r>
              <a:rPr lang="en-US" dirty="0"/>
              <a:t>Contrasts:</a:t>
            </a:r>
          </a:p>
          <a:p>
            <a:r>
              <a:rPr lang="en-US" dirty="0"/>
              <a:t>1. The reality of God and the people of the church.</a:t>
            </a:r>
          </a:p>
          <a:p>
            <a:r>
              <a:rPr lang="en-US" dirty="0"/>
              <a:t>2. Reality of God’s vision compared to ours.</a:t>
            </a:r>
          </a:p>
          <a:p>
            <a:pPr lvl="1"/>
            <a:r>
              <a:rPr lang="en-US" dirty="0"/>
              <a:t>World and the church in the eyes of God vs what we understand.</a:t>
            </a:r>
          </a:p>
          <a:p>
            <a:pPr lvl="1"/>
            <a:r>
              <a:rPr lang="en-US" dirty="0"/>
              <a:t>God’s sight and ours.</a:t>
            </a:r>
          </a:p>
          <a:p>
            <a:pPr lvl="1"/>
            <a:r>
              <a:rPr lang="en-US" dirty="0"/>
              <a:t>God’s plan and the plan of the adversary.</a:t>
            </a:r>
          </a:p>
          <a:p>
            <a:pPr marL="274320" lvl="1" indent="0">
              <a:buNone/>
            </a:pPr>
            <a:endParaRPr lang="en-US" dirty="0"/>
          </a:p>
        </p:txBody>
      </p:sp>
      <p:sp>
        <p:nvSpPr>
          <p:cNvPr id="7" name="Date Placeholder 6">
            <a:extLst>
              <a:ext uri="{FF2B5EF4-FFF2-40B4-BE49-F238E27FC236}">
                <a16:creationId xmlns:a16="http://schemas.microsoft.com/office/drawing/2014/main" id="{E1DFEB35-0CC0-6076-9F2D-74E9CBD0C066}"/>
              </a:ext>
            </a:extLst>
          </p:cNvPr>
          <p:cNvSpPr>
            <a:spLocks noGrp="1"/>
          </p:cNvSpPr>
          <p:nvPr>
            <p:ph type="dt" sz="half" idx="10"/>
          </p:nvPr>
        </p:nvSpPr>
        <p:spPr/>
        <p:txBody>
          <a:bodyPr/>
          <a:lstStyle/>
          <a:p>
            <a:pPr eaLnBrk="1" latinLnBrk="0" hangingPunct="1"/>
            <a:fld id="{46C4D26D-4D9D-408A-AEEE-4825E9501472}" type="datetime1">
              <a:rPr lang="en-US" smtClean="0"/>
              <a:t>7/31/2023</a:t>
            </a:fld>
            <a:endParaRPr lang="en-US"/>
          </a:p>
        </p:txBody>
      </p:sp>
      <p:sp>
        <p:nvSpPr>
          <p:cNvPr id="8" name="Footer Placeholder 7">
            <a:extLst>
              <a:ext uri="{FF2B5EF4-FFF2-40B4-BE49-F238E27FC236}">
                <a16:creationId xmlns:a16="http://schemas.microsoft.com/office/drawing/2014/main" id="{3E5CCE73-D4E6-FA35-E3C7-866CC26C6F5C}"/>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B6C8293A-A248-8400-9F26-1E7DB0AD1C2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22</a:t>
            </a:fld>
            <a:endParaRPr kumimoji="0" lang="en-US" dirty="0"/>
          </a:p>
        </p:txBody>
      </p:sp>
    </p:spTree>
    <p:extLst>
      <p:ext uri="{BB962C8B-B14F-4D97-AF65-F5344CB8AC3E}">
        <p14:creationId xmlns:p14="http://schemas.microsoft.com/office/powerpoint/2010/main" val="106284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pic>
        <p:nvPicPr>
          <p:cNvPr id="6" name="Content Placeholder 5">
            <a:extLst>
              <a:ext uri="{FF2B5EF4-FFF2-40B4-BE49-F238E27FC236}">
                <a16:creationId xmlns:a16="http://schemas.microsoft.com/office/drawing/2014/main" id="{269AFB25-4D6C-4845-B113-8F03A94BE9E2}"/>
              </a:ext>
            </a:extLst>
          </p:cNvPr>
          <p:cNvPicPr>
            <a:picLocks noGrp="1" noChangeAspect="1"/>
          </p:cNvPicPr>
          <p:nvPr>
            <p:ph sz="half" idx="1"/>
          </p:nvPr>
        </p:nvPicPr>
        <p:blipFill>
          <a:blip r:embed="rId2"/>
          <a:stretch>
            <a:fillRect/>
          </a:stretch>
        </p:blipFill>
        <p:spPr>
          <a:xfrm>
            <a:off x="609101" y="2214898"/>
            <a:ext cx="5292725" cy="3526683"/>
          </a:xfrm>
          <a:prstGeom prst="rect">
            <a:avLst/>
          </a:prstGeom>
        </p:spPr>
      </p:pic>
      <p:sp>
        <p:nvSpPr>
          <p:cNvPr id="5" name="Content Placeholder 4">
            <a:extLst>
              <a:ext uri="{FF2B5EF4-FFF2-40B4-BE49-F238E27FC236}">
                <a16:creationId xmlns:a16="http://schemas.microsoft.com/office/drawing/2014/main" id="{4748EC14-D1C4-4F16-A2D8-6E0A6BA024BC}"/>
              </a:ext>
            </a:extLst>
          </p:cNvPr>
          <p:cNvSpPr>
            <a:spLocks noGrp="1"/>
          </p:cNvSpPr>
          <p:nvPr>
            <p:ph sz="half" idx="2"/>
          </p:nvPr>
        </p:nvSpPr>
        <p:spPr>
          <a:xfrm>
            <a:off x="6396736" y="1538903"/>
            <a:ext cx="5384800" cy="4681728"/>
          </a:xfrm>
        </p:spPr>
        <p:txBody>
          <a:bodyPr>
            <a:normAutofit fontScale="92500" lnSpcReduction="20000"/>
          </a:bodyPr>
          <a:lstStyle/>
          <a:p>
            <a:r>
              <a:rPr lang="en-US" dirty="0"/>
              <a:t>3a All flesh is corruptible before me … not pleasing to the Lord</a:t>
            </a:r>
          </a:p>
          <a:p>
            <a:r>
              <a:rPr lang="en-US" dirty="0"/>
              <a:t>3b The powers of darkness prevail on the earth</a:t>
            </a:r>
          </a:p>
          <a:p>
            <a:pPr lvl="1"/>
            <a:r>
              <a:rPr lang="en-US" dirty="0"/>
              <a:t>Among the children of men</a:t>
            </a:r>
          </a:p>
          <a:p>
            <a:pPr lvl="1"/>
            <a:r>
              <a:rPr lang="en-US" dirty="0"/>
              <a:t>In the presence of hosts of heaven</a:t>
            </a:r>
          </a:p>
          <a:p>
            <a:r>
              <a:rPr lang="en-US" dirty="0"/>
              <a:t>3b All eternity is pained</a:t>
            </a:r>
          </a:p>
          <a:p>
            <a:r>
              <a:rPr lang="en-US" dirty="0"/>
              <a:t>3c Angels are ready to reap down the earth</a:t>
            </a:r>
          </a:p>
        </p:txBody>
      </p:sp>
      <p:sp>
        <p:nvSpPr>
          <p:cNvPr id="7" name="TextBox 6">
            <a:extLst>
              <a:ext uri="{FF2B5EF4-FFF2-40B4-BE49-F238E27FC236}">
                <a16:creationId xmlns:a16="http://schemas.microsoft.com/office/drawing/2014/main" id="{EBB04540-6ADA-45CC-824C-2300862E5371}"/>
              </a:ext>
            </a:extLst>
          </p:cNvPr>
          <p:cNvSpPr txBox="1"/>
          <p:nvPr/>
        </p:nvSpPr>
        <p:spPr>
          <a:xfrm>
            <a:off x="1268818" y="1538903"/>
            <a:ext cx="391278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B71E42">
                    <a:lumMod val="50000"/>
                  </a:srgbClr>
                </a:solidFill>
                <a:effectLst/>
                <a:uLnTx/>
                <a:uFillTx/>
                <a:latin typeface="Gill Sans MT" panose="020B0502020104020203"/>
                <a:ea typeface="+mn-ea"/>
                <a:cs typeface="+mn-cs"/>
              </a:rPr>
              <a:t>God’s View of the World</a:t>
            </a:r>
          </a:p>
        </p:txBody>
      </p:sp>
      <p:sp>
        <p:nvSpPr>
          <p:cNvPr id="9" name="Date Placeholder 8">
            <a:extLst>
              <a:ext uri="{FF2B5EF4-FFF2-40B4-BE49-F238E27FC236}">
                <a16:creationId xmlns:a16="http://schemas.microsoft.com/office/drawing/2014/main" id="{91CFB2BC-FA45-8633-16D8-E3CAEE4F5BE7}"/>
              </a:ext>
            </a:extLst>
          </p:cNvPr>
          <p:cNvSpPr>
            <a:spLocks noGrp="1"/>
          </p:cNvSpPr>
          <p:nvPr>
            <p:ph type="dt" sz="half" idx="10"/>
          </p:nvPr>
        </p:nvSpPr>
        <p:spPr/>
        <p:txBody>
          <a:bodyPr/>
          <a:lstStyle/>
          <a:p>
            <a:pPr eaLnBrk="1" latinLnBrk="0" hangingPunct="1"/>
            <a:fld id="{406CE978-24EF-4484-BDCD-86D27508FCD0}" type="datetime1">
              <a:rPr lang="en-US" smtClean="0"/>
              <a:t>7/31/2023</a:t>
            </a:fld>
            <a:endParaRPr lang="en-US"/>
          </a:p>
        </p:txBody>
      </p:sp>
      <p:sp>
        <p:nvSpPr>
          <p:cNvPr id="10" name="Footer Placeholder 9">
            <a:extLst>
              <a:ext uri="{FF2B5EF4-FFF2-40B4-BE49-F238E27FC236}">
                <a16:creationId xmlns:a16="http://schemas.microsoft.com/office/drawing/2014/main" id="{3F42BCC7-C392-3C12-7152-2C46EC642D92}"/>
              </a:ext>
            </a:extLst>
          </p:cNvPr>
          <p:cNvSpPr>
            <a:spLocks noGrp="1"/>
          </p:cNvSpPr>
          <p:nvPr>
            <p:ph type="ftr" sz="quarter" idx="11"/>
          </p:nvPr>
        </p:nvSpPr>
        <p:spPr/>
        <p:txBody>
          <a:bodyPr/>
          <a:lstStyle/>
          <a:p>
            <a:r>
              <a:rPr kumimoji="0" lang="en-US"/>
              <a:t>Gary R. Whiting</a:t>
            </a:r>
            <a:endParaRPr kumimoji="0" lang="en-US" dirty="0"/>
          </a:p>
        </p:txBody>
      </p:sp>
      <p:sp>
        <p:nvSpPr>
          <p:cNvPr id="11" name="Slide Number Placeholder 10">
            <a:extLst>
              <a:ext uri="{FF2B5EF4-FFF2-40B4-BE49-F238E27FC236}">
                <a16:creationId xmlns:a16="http://schemas.microsoft.com/office/drawing/2014/main" id="{43660712-5D4F-0892-3A4F-6D5068C3F0D2}"/>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23</a:t>
            </a:fld>
            <a:endParaRPr kumimoji="0" lang="en-US"/>
          </a:p>
        </p:txBody>
      </p:sp>
    </p:spTree>
    <p:extLst>
      <p:ext uri="{BB962C8B-B14F-4D97-AF65-F5344CB8AC3E}">
        <p14:creationId xmlns:p14="http://schemas.microsoft.com/office/powerpoint/2010/main" val="18040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5" name="Content Placeholder 4">
            <a:extLst>
              <a:ext uri="{FF2B5EF4-FFF2-40B4-BE49-F238E27FC236}">
                <a16:creationId xmlns:a16="http://schemas.microsoft.com/office/drawing/2014/main" id="{4748EC14-D1C4-4F16-A2D8-6E0A6BA024BC}"/>
              </a:ext>
            </a:extLst>
          </p:cNvPr>
          <p:cNvSpPr>
            <a:spLocks noGrp="1"/>
          </p:cNvSpPr>
          <p:nvPr>
            <p:ph sz="half" idx="2"/>
          </p:nvPr>
        </p:nvSpPr>
        <p:spPr>
          <a:xfrm>
            <a:off x="6468856" y="1497342"/>
            <a:ext cx="5172710" cy="4912602"/>
          </a:xfrm>
        </p:spPr>
        <p:txBody>
          <a:bodyPr>
            <a:normAutofit fontScale="92500" lnSpcReduction="20000"/>
          </a:bodyPr>
          <a:lstStyle/>
          <a:p>
            <a:r>
              <a:rPr lang="en-US" dirty="0"/>
              <a:t>2a My eyes are upon you</a:t>
            </a:r>
          </a:p>
          <a:p>
            <a:r>
              <a:rPr lang="en-US" dirty="0"/>
              <a:t>2b I am in your midst</a:t>
            </a:r>
          </a:p>
          <a:p>
            <a:pPr lvl="1"/>
            <a:r>
              <a:rPr lang="en-US" dirty="0"/>
              <a:t>Can’t see me now</a:t>
            </a:r>
          </a:p>
          <a:p>
            <a:pPr lvl="1"/>
            <a:r>
              <a:rPr lang="en-US" dirty="0"/>
              <a:t>Day is coming when you will</a:t>
            </a:r>
          </a:p>
          <a:p>
            <a:pPr lvl="1"/>
            <a:r>
              <a:rPr lang="en-US" dirty="0"/>
              <a:t>See D&amp;C 90:1a</a:t>
            </a:r>
          </a:p>
          <a:p>
            <a:r>
              <a:rPr lang="en-US" dirty="0"/>
              <a:t>2b Clean but not all</a:t>
            </a:r>
          </a:p>
          <a:p>
            <a:pPr lvl="1"/>
            <a:r>
              <a:rPr lang="en-US" dirty="0"/>
              <a:t>Unbelief and iniquity among you</a:t>
            </a:r>
          </a:p>
          <a:p>
            <a:r>
              <a:rPr lang="en-US" dirty="0"/>
              <a:t>4a, 6b Your vision is not clear</a:t>
            </a:r>
          </a:p>
          <a:p>
            <a:r>
              <a:rPr lang="en-US" dirty="0"/>
              <a:t>4b You are weak</a:t>
            </a:r>
          </a:p>
        </p:txBody>
      </p:sp>
      <p:sp>
        <p:nvSpPr>
          <p:cNvPr id="7" name="TextBox 6">
            <a:extLst>
              <a:ext uri="{FF2B5EF4-FFF2-40B4-BE49-F238E27FC236}">
                <a16:creationId xmlns:a16="http://schemas.microsoft.com/office/drawing/2014/main" id="{EBB04540-6ADA-45CC-824C-2300862E5371}"/>
              </a:ext>
            </a:extLst>
          </p:cNvPr>
          <p:cNvSpPr txBox="1"/>
          <p:nvPr/>
        </p:nvSpPr>
        <p:spPr>
          <a:xfrm>
            <a:off x="1221583" y="1497342"/>
            <a:ext cx="391278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B71E42">
                    <a:lumMod val="50000"/>
                  </a:srgbClr>
                </a:solidFill>
                <a:effectLst/>
                <a:uLnTx/>
                <a:uFillTx/>
                <a:latin typeface="Gill Sans MT" panose="020B0502020104020203"/>
                <a:ea typeface="+mn-ea"/>
                <a:cs typeface="+mn-cs"/>
              </a:rPr>
              <a:t>God’s View of the Church</a:t>
            </a:r>
          </a:p>
        </p:txBody>
      </p:sp>
      <p:pic>
        <p:nvPicPr>
          <p:cNvPr id="9" name="Content Placeholder 8" descr="A group of people in a room&#10;&#10;Description automatically generated">
            <a:extLst>
              <a:ext uri="{FF2B5EF4-FFF2-40B4-BE49-F238E27FC236}">
                <a16:creationId xmlns:a16="http://schemas.microsoft.com/office/drawing/2014/main" id="{C096C9C9-8C69-437E-99EB-8D28CB490B2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8883" y="2163318"/>
            <a:ext cx="4838183" cy="3882641"/>
          </a:xfrm>
        </p:spPr>
      </p:pic>
      <p:sp>
        <p:nvSpPr>
          <p:cNvPr id="8" name="Date Placeholder 7">
            <a:extLst>
              <a:ext uri="{FF2B5EF4-FFF2-40B4-BE49-F238E27FC236}">
                <a16:creationId xmlns:a16="http://schemas.microsoft.com/office/drawing/2014/main" id="{051583ED-4EF6-D809-DE7C-92C4A185D222}"/>
              </a:ext>
            </a:extLst>
          </p:cNvPr>
          <p:cNvSpPr>
            <a:spLocks noGrp="1"/>
          </p:cNvSpPr>
          <p:nvPr>
            <p:ph type="dt" sz="half" idx="10"/>
          </p:nvPr>
        </p:nvSpPr>
        <p:spPr/>
        <p:txBody>
          <a:bodyPr/>
          <a:lstStyle/>
          <a:p>
            <a:pPr eaLnBrk="1" latinLnBrk="0" hangingPunct="1"/>
            <a:fld id="{D6BE2F4C-5C08-41D7-B122-1CEEB553A909}" type="datetime1">
              <a:rPr lang="en-US" smtClean="0"/>
              <a:t>7/31/2023</a:t>
            </a:fld>
            <a:endParaRPr lang="en-US"/>
          </a:p>
        </p:txBody>
      </p:sp>
      <p:sp>
        <p:nvSpPr>
          <p:cNvPr id="10" name="Footer Placeholder 9">
            <a:extLst>
              <a:ext uri="{FF2B5EF4-FFF2-40B4-BE49-F238E27FC236}">
                <a16:creationId xmlns:a16="http://schemas.microsoft.com/office/drawing/2014/main" id="{4510FB01-34E9-47E5-2AB7-A18F9E5057FB}"/>
              </a:ext>
            </a:extLst>
          </p:cNvPr>
          <p:cNvSpPr>
            <a:spLocks noGrp="1"/>
          </p:cNvSpPr>
          <p:nvPr>
            <p:ph type="ftr" sz="quarter" idx="11"/>
          </p:nvPr>
        </p:nvSpPr>
        <p:spPr/>
        <p:txBody>
          <a:bodyPr/>
          <a:lstStyle/>
          <a:p>
            <a:r>
              <a:rPr kumimoji="0" lang="en-US"/>
              <a:t>Gary R. Whiting</a:t>
            </a:r>
            <a:endParaRPr kumimoji="0" lang="en-US" dirty="0"/>
          </a:p>
        </p:txBody>
      </p:sp>
      <p:sp>
        <p:nvSpPr>
          <p:cNvPr id="11" name="Slide Number Placeholder 10">
            <a:extLst>
              <a:ext uri="{FF2B5EF4-FFF2-40B4-BE49-F238E27FC236}">
                <a16:creationId xmlns:a16="http://schemas.microsoft.com/office/drawing/2014/main" id="{06DB056D-664F-5F03-5BAF-81D19B821936}"/>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24</a:t>
            </a:fld>
            <a:endParaRPr kumimoji="0" lang="en-US"/>
          </a:p>
        </p:txBody>
      </p:sp>
    </p:spTree>
    <p:extLst>
      <p:ext uri="{BB962C8B-B14F-4D97-AF65-F5344CB8AC3E}">
        <p14:creationId xmlns:p14="http://schemas.microsoft.com/office/powerpoint/2010/main" val="130223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5" name="Content Placeholder 4">
            <a:extLst>
              <a:ext uri="{FF2B5EF4-FFF2-40B4-BE49-F238E27FC236}">
                <a16:creationId xmlns:a16="http://schemas.microsoft.com/office/drawing/2014/main" id="{4748EC14-D1C4-4F16-A2D8-6E0A6BA024BC}"/>
              </a:ext>
            </a:extLst>
          </p:cNvPr>
          <p:cNvSpPr>
            <a:spLocks noGrp="1"/>
          </p:cNvSpPr>
          <p:nvPr>
            <p:ph sz="half" idx="2"/>
          </p:nvPr>
        </p:nvSpPr>
        <p:spPr>
          <a:xfrm>
            <a:off x="6608826" y="1639639"/>
            <a:ext cx="5172710" cy="3202064"/>
          </a:xfrm>
        </p:spPr>
        <p:txBody>
          <a:bodyPr>
            <a:normAutofit/>
          </a:bodyPr>
          <a:lstStyle/>
          <a:p>
            <a:r>
              <a:rPr lang="en-US" dirty="0"/>
              <a:t>6a You are not equal</a:t>
            </a:r>
          </a:p>
          <a:p>
            <a:r>
              <a:rPr lang="en-US" dirty="0"/>
              <a:t>4c I hear the poor complaining to me</a:t>
            </a:r>
          </a:p>
        </p:txBody>
      </p:sp>
      <p:sp>
        <p:nvSpPr>
          <p:cNvPr id="7" name="TextBox 6">
            <a:extLst>
              <a:ext uri="{FF2B5EF4-FFF2-40B4-BE49-F238E27FC236}">
                <a16:creationId xmlns:a16="http://schemas.microsoft.com/office/drawing/2014/main" id="{EBB04540-6ADA-45CC-824C-2300862E5371}"/>
              </a:ext>
            </a:extLst>
          </p:cNvPr>
          <p:cNvSpPr txBox="1"/>
          <p:nvPr/>
        </p:nvSpPr>
        <p:spPr>
          <a:xfrm>
            <a:off x="1207692" y="1431836"/>
            <a:ext cx="391278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B71E42">
                    <a:lumMod val="50000"/>
                  </a:srgbClr>
                </a:solidFill>
                <a:effectLst/>
                <a:uLnTx/>
                <a:uFillTx/>
                <a:latin typeface="Gill Sans MT" panose="020B0502020104020203"/>
                <a:ea typeface="+mn-ea"/>
                <a:cs typeface="+mn-cs"/>
              </a:rPr>
              <a:t>God’s View of the Church</a:t>
            </a:r>
          </a:p>
        </p:txBody>
      </p:sp>
      <p:pic>
        <p:nvPicPr>
          <p:cNvPr id="9" name="Content Placeholder 8" descr="A group of people in a room&#10;&#10;Description automatically generated">
            <a:extLst>
              <a:ext uri="{FF2B5EF4-FFF2-40B4-BE49-F238E27FC236}">
                <a16:creationId xmlns:a16="http://schemas.microsoft.com/office/drawing/2014/main" id="{C096C9C9-8C69-437E-99EB-8D28CB490B2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4992" y="2083923"/>
            <a:ext cx="4838183" cy="3882641"/>
          </a:xfrm>
        </p:spPr>
      </p:pic>
      <p:sp>
        <p:nvSpPr>
          <p:cNvPr id="8" name="Date Placeholder 7">
            <a:extLst>
              <a:ext uri="{FF2B5EF4-FFF2-40B4-BE49-F238E27FC236}">
                <a16:creationId xmlns:a16="http://schemas.microsoft.com/office/drawing/2014/main" id="{1DCE0246-A2C5-AE0F-8C2E-9CF04F631A24}"/>
              </a:ext>
            </a:extLst>
          </p:cNvPr>
          <p:cNvSpPr>
            <a:spLocks noGrp="1"/>
          </p:cNvSpPr>
          <p:nvPr>
            <p:ph type="dt" sz="half" idx="10"/>
          </p:nvPr>
        </p:nvSpPr>
        <p:spPr/>
        <p:txBody>
          <a:bodyPr/>
          <a:lstStyle/>
          <a:p>
            <a:pPr eaLnBrk="1" latinLnBrk="0" hangingPunct="1"/>
            <a:fld id="{2C899321-D90D-44A9-B3AC-07585FE8D8D6}" type="datetime1">
              <a:rPr lang="en-US" smtClean="0"/>
              <a:t>7/31/2023</a:t>
            </a:fld>
            <a:endParaRPr lang="en-US"/>
          </a:p>
        </p:txBody>
      </p:sp>
      <p:sp>
        <p:nvSpPr>
          <p:cNvPr id="10" name="Footer Placeholder 9">
            <a:extLst>
              <a:ext uri="{FF2B5EF4-FFF2-40B4-BE49-F238E27FC236}">
                <a16:creationId xmlns:a16="http://schemas.microsoft.com/office/drawing/2014/main" id="{E1DFE0A4-D199-81AD-6D08-B3046F91C0CA}"/>
              </a:ext>
            </a:extLst>
          </p:cNvPr>
          <p:cNvSpPr>
            <a:spLocks noGrp="1"/>
          </p:cNvSpPr>
          <p:nvPr>
            <p:ph type="ftr" sz="quarter" idx="11"/>
          </p:nvPr>
        </p:nvSpPr>
        <p:spPr/>
        <p:txBody>
          <a:bodyPr/>
          <a:lstStyle/>
          <a:p>
            <a:r>
              <a:rPr kumimoji="0" lang="en-US"/>
              <a:t>Gary R. Whiting</a:t>
            </a:r>
            <a:endParaRPr kumimoji="0" lang="en-US" dirty="0"/>
          </a:p>
        </p:txBody>
      </p:sp>
      <p:sp>
        <p:nvSpPr>
          <p:cNvPr id="11" name="Slide Number Placeholder 10">
            <a:extLst>
              <a:ext uri="{FF2B5EF4-FFF2-40B4-BE49-F238E27FC236}">
                <a16:creationId xmlns:a16="http://schemas.microsoft.com/office/drawing/2014/main" id="{F7898651-D326-E8CE-D692-B65D2B5BC9DA}"/>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25</a:t>
            </a:fld>
            <a:endParaRPr kumimoji="0" lang="en-US"/>
          </a:p>
        </p:txBody>
      </p:sp>
    </p:spTree>
    <p:extLst>
      <p:ext uri="{BB962C8B-B14F-4D97-AF65-F5344CB8AC3E}">
        <p14:creationId xmlns:p14="http://schemas.microsoft.com/office/powerpoint/2010/main" val="61187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5" name="Content Placeholder 4">
            <a:extLst>
              <a:ext uri="{FF2B5EF4-FFF2-40B4-BE49-F238E27FC236}">
                <a16:creationId xmlns:a16="http://schemas.microsoft.com/office/drawing/2014/main" id="{4748EC14-D1C4-4F16-A2D8-6E0A6BA024BC}"/>
              </a:ext>
            </a:extLst>
          </p:cNvPr>
          <p:cNvSpPr>
            <a:spLocks noGrp="1"/>
          </p:cNvSpPr>
          <p:nvPr>
            <p:ph sz="half" idx="2"/>
          </p:nvPr>
        </p:nvSpPr>
        <p:spPr>
          <a:xfrm>
            <a:off x="6608826" y="1639639"/>
            <a:ext cx="5172710" cy="3202064"/>
          </a:xfrm>
        </p:spPr>
        <p:txBody>
          <a:bodyPr>
            <a:normAutofit lnSpcReduction="10000"/>
          </a:bodyPr>
          <a:lstStyle/>
          <a:p>
            <a:r>
              <a:rPr lang="en-US" dirty="0"/>
              <a:t>2a-b My eyes are upon you … I am in your midst</a:t>
            </a:r>
          </a:p>
          <a:p>
            <a:r>
              <a:rPr lang="en-US" dirty="0"/>
              <a:t>4c, 6d I have heard your prayers</a:t>
            </a:r>
          </a:p>
          <a:p>
            <a:r>
              <a:rPr lang="en-US" dirty="0"/>
              <a:t>4c I hear the poor complaining to me</a:t>
            </a:r>
          </a:p>
          <a:p>
            <a:endParaRPr lang="en-US" dirty="0"/>
          </a:p>
        </p:txBody>
      </p:sp>
      <p:sp>
        <p:nvSpPr>
          <p:cNvPr id="7" name="TextBox 6">
            <a:extLst>
              <a:ext uri="{FF2B5EF4-FFF2-40B4-BE49-F238E27FC236}">
                <a16:creationId xmlns:a16="http://schemas.microsoft.com/office/drawing/2014/main" id="{EBB04540-6ADA-45CC-824C-2300862E5371}"/>
              </a:ext>
            </a:extLst>
          </p:cNvPr>
          <p:cNvSpPr txBox="1"/>
          <p:nvPr/>
        </p:nvSpPr>
        <p:spPr>
          <a:xfrm>
            <a:off x="1156933" y="1431836"/>
            <a:ext cx="401429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B71E42">
                    <a:lumMod val="50000"/>
                  </a:srgbClr>
                </a:solidFill>
                <a:effectLst/>
                <a:uLnTx/>
                <a:uFillTx/>
                <a:latin typeface="Gill Sans MT" panose="020B0502020104020203"/>
                <a:ea typeface="+mn-ea"/>
                <a:cs typeface="+mn-cs"/>
              </a:rPr>
              <a:t>God’s Care of the Church</a:t>
            </a:r>
          </a:p>
        </p:txBody>
      </p:sp>
      <p:pic>
        <p:nvPicPr>
          <p:cNvPr id="9" name="Content Placeholder 8" descr="A group of people in a room&#10;&#10;Description automatically generated">
            <a:extLst>
              <a:ext uri="{FF2B5EF4-FFF2-40B4-BE49-F238E27FC236}">
                <a16:creationId xmlns:a16="http://schemas.microsoft.com/office/drawing/2014/main" id="{C096C9C9-8C69-437E-99EB-8D28CB490B2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4992" y="2083923"/>
            <a:ext cx="4838183" cy="3882641"/>
          </a:xfrm>
        </p:spPr>
      </p:pic>
      <p:sp>
        <p:nvSpPr>
          <p:cNvPr id="8" name="Date Placeholder 7">
            <a:extLst>
              <a:ext uri="{FF2B5EF4-FFF2-40B4-BE49-F238E27FC236}">
                <a16:creationId xmlns:a16="http://schemas.microsoft.com/office/drawing/2014/main" id="{1EDEB9D2-AF49-AD43-4381-35E316EF02CC}"/>
              </a:ext>
            </a:extLst>
          </p:cNvPr>
          <p:cNvSpPr>
            <a:spLocks noGrp="1"/>
          </p:cNvSpPr>
          <p:nvPr>
            <p:ph type="dt" sz="half" idx="10"/>
          </p:nvPr>
        </p:nvSpPr>
        <p:spPr/>
        <p:txBody>
          <a:bodyPr/>
          <a:lstStyle/>
          <a:p>
            <a:pPr eaLnBrk="1" latinLnBrk="0" hangingPunct="1"/>
            <a:fld id="{517F44F0-C4A6-4606-BA62-B3DF989CF86F}" type="datetime1">
              <a:rPr lang="en-US" smtClean="0"/>
              <a:t>7/31/2023</a:t>
            </a:fld>
            <a:endParaRPr lang="en-US"/>
          </a:p>
        </p:txBody>
      </p:sp>
      <p:sp>
        <p:nvSpPr>
          <p:cNvPr id="10" name="Footer Placeholder 9">
            <a:extLst>
              <a:ext uri="{FF2B5EF4-FFF2-40B4-BE49-F238E27FC236}">
                <a16:creationId xmlns:a16="http://schemas.microsoft.com/office/drawing/2014/main" id="{6F1341E1-29EB-E876-C5A4-13B1783079F7}"/>
              </a:ext>
            </a:extLst>
          </p:cNvPr>
          <p:cNvSpPr>
            <a:spLocks noGrp="1"/>
          </p:cNvSpPr>
          <p:nvPr>
            <p:ph type="ftr" sz="quarter" idx="11"/>
          </p:nvPr>
        </p:nvSpPr>
        <p:spPr/>
        <p:txBody>
          <a:bodyPr/>
          <a:lstStyle/>
          <a:p>
            <a:r>
              <a:rPr kumimoji="0" lang="en-US"/>
              <a:t>Gary R. Whiting</a:t>
            </a:r>
            <a:endParaRPr kumimoji="0" lang="en-US" dirty="0"/>
          </a:p>
        </p:txBody>
      </p:sp>
      <p:sp>
        <p:nvSpPr>
          <p:cNvPr id="11" name="Slide Number Placeholder 10">
            <a:extLst>
              <a:ext uri="{FF2B5EF4-FFF2-40B4-BE49-F238E27FC236}">
                <a16:creationId xmlns:a16="http://schemas.microsoft.com/office/drawing/2014/main" id="{1F478906-37E6-F242-9D85-55DF937E95AC}"/>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26</a:t>
            </a:fld>
            <a:endParaRPr kumimoji="0" lang="en-US"/>
          </a:p>
        </p:txBody>
      </p:sp>
    </p:spTree>
    <p:extLst>
      <p:ext uri="{BB962C8B-B14F-4D97-AF65-F5344CB8AC3E}">
        <p14:creationId xmlns:p14="http://schemas.microsoft.com/office/powerpoint/2010/main" val="399391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p:txBody>
          <a:bodyPr/>
          <a:lstStyle/>
          <a:p>
            <a:pPr marL="0" indent="0" algn="ctr">
              <a:buNone/>
            </a:pPr>
            <a:r>
              <a:rPr lang="en-US" b="1" dirty="0"/>
              <a:t>Four purposes for this revelation to the church</a:t>
            </a:r>
          </a:p>
          <a:p>
            <a:r>
              <a:rPr lang="en-US" dirty="0"/>
              <a:t>1. Prepare the church</a:t>
            </a:r>
          </a:p>
          <a:p>
            <a:r>
              <a:rPr lang="en-US" dirty="0"/>
              <a:t>2. Purify the church</a:t>
            </a:r>
          </a:p>
          <a:p>
            <a:r>
              <a:rPr lang="en-US" dirty="0"/>
              <a:t>3. Preserve the church</a:t>
            </a:r>
          </a:p>
          <a:p>
            <a:r>
              <a:rPr lang="en-US" dirty="0"/>
              <a:t>4. Prosper the church</a:t>
            </a:r>
          </a:p>
        </p:txBody>
      </p:sp>
      <p:sp>
        <p:nvSpPr>
          <p:cNvPr id="7" name="Date Placeholder 6">
            <a:extLst>
              <a:ext uri="{FF2B5EF4-FFF2-40B4-BE49-F238E27FC236}">
                <a16:creationId xmlns:a16="http://schemas.microsoft.com/office/drawing/2014/main" id="{BCC74AE5-E744-98D4-DF03-DBB7B30E218E}"/>
              </a:ext>
            </a:extLst>
          </p:cNvPr>
          <p:cNvSpPr>
            <a:spLocks noGrp="1"/>
          </p:cNvSpPr>
          <p:nvPr>
            <p:ph type="dt" sz="half" idx="10"/>
          </p:nvPr>
        </p:nvSpPr>
        <p:spPr/>
        <p:txBody>
          <a:bodyPr/>
          <a:lstStyle/>
          <a:p>
            <a:pPr eaLnBrk="1" latinLnBrk="0" hangingPunct="1"/>
            <a:fld id="{AE2C52CB-6A45-47CA-9F62-CB11B4489C47}" type="datetime1">
              <a:rPr lang="en-US" smtClean="0"/>
              <a:t>7/31/2023</a:t>
            </a:fld>
            <a:endParaRPr lang="en-US"/>
          </a:p>
        </p:txBody>
      </p:sp>
      <p:sp>
        <p:nvSpPr>
          <p:cNvPr id="8" name="Footer Placeholder 7">
            <a:extLst>
              <a:ext uri="{FF2B5EF4-FFF2-40B4-BE49-F238E27FC236}">
                <a16:creationId xmlns:a16="http://schemas.microsoft.com/office/drawing/2014/main" id="{06B10F36-D6B8-A6EA-FA26-F246B3A576C7}"/>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81E3F525-AFF0-A8D0-E1B1-C59E4C985CDB}"/>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27</a:t>
            </a:fld>
            <a:endParaRPr kumimoji="0" lang="en-US" dirty="0"/>
          </a:p>
        </p:txBody>
      </p:sp>
    </p:spTree>
    <p:extLst>
      <p:ext uri="{BB962C8B-B14F-4D97-AF65-F5344CB8AC3E}">
        <p14:creationId xmlns:p14="http://schemas.microsoft.com/office/powerpoint/2010/main" val="1266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p:txBody>
          <a:bodyPr/>
          <a:lstStyle/>
          <a:p>
            <a:pPr marL="0" indent="0" algn="ctr">
              <a:buNone/>
            </a:pPr>
            <a:r>
              <a:rPr lang="en-US" b="1" dirty="0"/>
              <a:t>Four purposes for this revelation to the church</a:t>
            </a:r>
          </a:p>
          <a:p>
            <a:r>
              <a:rPr lang="en-US" dirty="0"/>
              <a:t>1. Prepare the church	Tuesday</a:t>
            </a:r>
          </a:p>
          <a:p>
            <a:r>
              <a:rPr lang="en-US" dirty="0"/>
              <a:t>2. Purify the church	Wednesday</a:t>
            </a:r>
          </a:p>
          <a:p>
            <a:r>
              <a:rPr lang="en-US" dirty="0"/>
              <a:t>3. Preserve the church	Thursday</a:t>
            </a:r>
          </a:p>
          <a:p>
            <a:r>
              <a:rPr lang="en-US" dirty="0"/>
              <a:t>4. Prosper the church	Friday</a:t>
            </a:r>
          </a:p>
        </p:txBody>
      </p:sp>
      <p:sp>
        <p:nvSpPr>
          <p:cNvPr id="7" name="Date Placeholder 6">
            <a:extLst>
              <a:ext uri="{FF2B5EF4-FFF2-40B4-BE49-F238E27FC236}">
                <a16:creationId xmlns:a16="http://schemas.microsoft.com/office/drawing/2014/main" id="{CBA5CBAD-F9D3-D929-953E-E9A95DF78D25}"/>
              </a:ext>
            </a:extLst>
          </p:cNvPr>
          <p:cNvSpPr>
            <a:spLocks noGrp="1"/>
          </p:cNvSpPr>
          <p:nvPr>
            <p:ph type="dt" sz="half" idx="10"/>
          </p:nvPr>
        </p:nvSpPr>
        <p:spPr/>
        <p:txBody>
          <a:bodyPr/>
          <a:lstStyle/>
          <a:p>
            <a:pPr eaLnBrk="1" latinLnBrk="0" hangingPunct="1"/>
            <a:fld id="{048ACCBE-F072-46DD-B991-3ABE354106CA}" type="datetime1">
              <a:rPr lang="en-US" smtClean="0"/>
              <a:t>7/31/2023</a:t>
            </a:fld>
            <a:endParaRPr lang="en-US"/>
          </a:p>
        </p:txBody>
      </p:sp>
      <p:sp>
        <p:nvSpPr>
          <p:cNvPr id="8" name="Footer Placeholder 7">
            <a:extLst>
              <a:ext uri="{FF2B5EF4-FFF2-40B4-BE49-F238E27FC236}">
                <a16:creationId xmlns:a16="http://schemas.microsoft.com/office/drawing/2014/main" id="{DAF76102-B379-8D7F-2B9B-2A49EB85AA21}"/>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1333DA86-D141-2909-E10B-A558CF371408}"/>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28</a:t>
            </a:fld>
            <a:endParaRPr kumimoji="0" lang="en-US" dirty="0"/>
          </a:p>
        </p:txBody>
      </p:sp>
    </p:spTree>
    <p:extLst>
      <p:ext uri="{BB962C8B-B14F-4D97-AF65-F5344CB8AC3E}">
        <p14:creationId xmlns:p14="http://schemas.microsoft.com/office/powerpoint/2010/main" val="888907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46DDC55-69CC-7ADE-A9B2-C0A8A6F214FC}"/>
              </a:ext>
            </a:extLst>
          </p:cNvPr>
          <p:cNvSpPr>
            <a:spLocks noGrp="1"/>
          </p:cNvSpPr>
          <p:nvPr>
            <p:ph type="body" idx="1"/>
          </p:nvPr>
        </p:nvSpPr>
        <p:spPr>
          <a:xfrm>
            <a:off x="1167036" y="2782827"/>
            <a:ext cx="9857928" cy="1673225"/>
          </a:xfrm>
        </p:spPr>
        <p:txBody>
          <a:bodyPr>
            <a:normAutofit/>
          </a:bodyPr>
          <a:lstStyle/>
          <a:p>
            <a:r>
              <a:rPr lang="en-US" sz="3200" dirty="0">
                <a:solidFill>
                  <a:srgbClr val="0070C0"/>
                </a:solidFill>
              </a:rPr>
              <a:t>Why is this study of D&amp;C 38 important to Latter Day Saints?</a:t>
            </a:r>
          </a:p>
        </p:txBody>
      </p:sp>
      <p:sp>
        <p:nvSpPr>
          <p:cNvPr id="7" name="Title 6">
            <a:extLst>
              <a:ext uri="{FF2B5EF4-FFF2-40B4-BE49-F238E27FC236}">
                <a16:creationId xmlns:a16="http://schemas.microsoft.com/office/drawing/2014/main" id="{5BCA2CC9-D1D1-720C-CE7C-577DC1BA4369}"/>
              </a:ext>
            </a:extLst>
          </p:cNvPr>
          <p:cNvSpPr>
            <a:spLocks noGrp="1"/>
          </p:cNvSpPr>
          <p:nvPr>
            <p:ph type="title"/>
          </p:nvPr>
        </p:nvSpPr>
        <p:spPr/>
        <p:txBody>
          <a:bodyPr anchor="ctr"/>
          <a:lstStyle/>
          <a:p>
            <a:r>
              <a:rPr lang="en-US" dirty="0"/>
              <a:t>D&amp;C 38:  A Call to Covenant</a:t>
            </a:r>
          </a:p>
        </p:txBody>
      </p:sp>
      <p:sp>
        <p:nvSpPr>
          <p:cNvPr id="2" name="Date Placeholder 1">
            <a:extLst>
              <a:ext uri="{FF2B5EF4-FFF2-40B4-BE49-F238E27FC236}">
                <a16:creationId xmlns:a16="http://schemas.microsoft.com/office/drawing/2014/main" id="{8F4C5612-73F1-830D-48C8-6BE42F3642AE}"/>
              </a:ext>
            </a:extLst>
          </p:cNvPr>
          <p:cNvSpPr>
            <a:spLocks noGrp="1"/>
          </p:cNvSpPr>
          <p:nvPr>
            <p:ph type="dt" sz="half" idx="10"/>
          </p:nvPr>
        </p:nvSpPr>
        <p:spPr/>
        <p:txBody>
          <a:bodyPr/>
          <a:lstStyle/>
          <a:p>
            <a:pPr eaLnBrk="1" latinLnBrk="0" hangingPunct="1"/>
            <a:fld id="{281E5B5D-35B5-4D36-8A90-2EFDF36AA152}" type="datetime1">
              <a:rPr lang="en-US" smtClean="0"/>
              <a:t>7/31/2023</a:t>
            </a:fld>
            <a:endParaRPr lang="en-US"/>
          </a:p>
        </p:txBody>
      </p:sp>
      <p:sp>
        <p:nvSpPr>
          <p:cNvPr id="6" name="Footer Placeholder 5">
            <a:extLst>
              <a:ext uri="{FF2B5EF4-FFF2-40B4-BE49-F238E27FC236}">
                <a16:creationId xmlns:a16="http://schemas.microsoft.com/office/drawing/2014/main" id="{18ADECAC-00A8-28E8-147F-19492BCF5D7D}"/>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C702E6B6-8EB3-FAD5-1F94-566F459DD053}"/>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29</a:t>
            </a:fld>
            <a:endParaRPr kumimoji="0" lang="en-US" dirty="0">
              <a:solidFill>
                <a:schemeClr val="accent3">
                  <a:shade val="75000"/>
                </a:schemeClr>
              </a:solidFill>
            </a:endParaRPr>
          </a:p>
        </p:txBody>
      </p:sp>
    </p:spTree>
    <p:extLst>
      <p:ext uri="{BB962C8B-B14F-4D97-AF65-F5344CB8AC3E}">
        <p14:creationId xmlns:p14="http://schemas.microsoft.com/office/powerpoint/2010/main" val="352179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20337" y="1527048"/>
            <a:ext cx="11743981" cy="4877936"/>
          </a:xfrm>
        </p:spPr>
        <p:txBody>
          <a:bodyPr>
            <a:normAutofit/>
          </a:bodyPr>
          <a:lstStyle/>
          <a:p>
            <a:r>
              <a:rPr lang="en-US" dirty="0"/>
              <a:t>4. To see the world through the eyes of the Lord.</a:t>
            </a:r>
          </a:p>
          <a:p>
            <a:r>
              <a:rPr lang="en-US" dirty="0"/>
              <a:t>5. To see our need for the Lord through our deficiencies and his completeness.</a:t>
            </a:r>
          </a:p>
          <a:p>
            <a:r>
              <a:rPr lang="en-US" dirty="0"/>
              <a:t>6. To understand the way of the body of Christ.</a:t>
            </a:r>
          </a:p>
          <a:p>
            <a:pPr lvl="1"/>
            <a:r>
              <a:rPr lang="en-US" dirty="0"/>
              <a:t>Esteem</a:t>
            </a:r>
          </a:p>
          <a:p>
            <a:pPr lvl="1"/>
            <a:r>
              <a:rPr lang="en-US" dirty="0"/>
              <a:t>Ministry</a:t>
            </a:r>
          </a:p>
          <a:p>
            <a:pPr lvl="1"/>
            <a:r>
              <a:rPr lang="en-US" dirty="0"/>
              <a:t>Equality</a:t>
            </a:r>
          </a:p>
          <a:p>
            <a:pPr lvl="1"/>
            <a:r>
              <a:rPr lang="en-US" dirty="0"/>
              <a:t>Service</a:t>
            </a:r>
          </a:p>
          <a:p>
            <a:pPr lvl="1"/>
            <a:r>
              <a:rPr lang="en-US" dirty="0"/>
              <a:t>Stewardship</a:t>
            </a:r>
          </a:p>
        </p:txBody>
      </p:sp>
      <p:sp>
        <p:nvSpPr>
          <p:cNvPr id="7" name="Date Placeholder 6">
            <a:extLst>
              <a:ext uri="{FF2B5EF4-FFF2-40B4-BE49-F238E27FC236}">
                <a16:creationId xmlns:a16="http://schemas.microsoft.com/office/drawing/2014/main" id="{E2B2A366-062F-1D3D-FFF5-BA1DA16D49DA}"/>
              </a:ext>
            </a:extLst>
          </p:cNvPr>
          <p:cNvSpPr>
            <a:spLocks noGrp="1"/>
          </p:cNvSpPr>
          <p:nvPr>
            <p:ph type="dt" sz="half" idx="10"/>
          </p:nvPr>
        </p:nvSpPr>
        <p:spPr/>
        <p:txBody>
          <a:bodyPr/>
          <a:lstStyle/>
          <a:p>
            <a:pPr eaLnBrk="1" latinLnBrk="0" hangingPunct="1"/>
            <a:fld id="{FA9D5B0B-0102-421F-BEDD-C4C6B4782D50}" type="datetime1">
              <a:rPr lang="en-US" smtClean="0"/>
              <a:t>7/31/2023</a:t>
            </a:fld>
            <a:endParaRPr lang="en-US"/>
          </a:p>
        </p:txBody>
      </p:sp>
      <p:sp>
        <p:nvSpPr>
          <p:cNvPr id="8" name="Footer Placeholder 7">
            <a:extLst>
              <a:ext uri="{FF2B5EF4-FFF2-40B4-BE49-F238E27FC236}">
                <a16:creationId xmlns:a16="http://schemas.microsoft.com/office/drawing/2014/main" id="{344BA17F-6F4E-A736-0088-1A56B5B4643B}"/>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F5823A87-86E9-3275-BECC-7EC2ADC3A556}"/>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a:t>
            </a:fld>
            <a:endParaRPr kumimoji="0" lang="en-US" dirty="0"/>
          </a:p>
        </p:txBody>
      </p:sp>
    </p:spTree>
    <p:extLst>
      <p:ext uri="{BB962C8B-B14F-4D97-AF65-F5344CB8AC3E}">
        <p14:creationId xmlns:p14="http://schemas.microsoft.com/office/powerpoint/2010/main" val="182994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877936"/>
          </a:xfrm>
        </p:spPr>
        <p:txBody>
          <a:bodyPr>
            <a:normAutofit/>
          </a:bodyPr>
          <a:lstStyle/>
          <a:p>
            <a:r>
              <a:rPr lang="en-US" dirty="0"/>
              <a:t>1. Hearken, O ye people of my church …</a:t>
            </a:r>
          </a:p>
          <a:p>
            <a:r>
              <a:rPr lang="en-US" dirty="0"/>
              <a:t>2. Prepare ye, prepare ye for that which is to come.</a:t>
            </a:r>
          </a:p>
          <a:p>
            <a:r>
              <a:rPr lang="en-US" dirty="0"/>
              <a:t>3. The day cometh that they who will not hear the voice of the Lord … will be cut off from among the people.</a:t>
            </a:r>
          </a:p>
          <a:p>
            <a:r>
              <a:rPr lang="en-US" dirty="0"/>
              <a:t>4. Wherefore, I the Lord knowing the calamity which should come upon the earth …</a:t>
            </a:r>
          </a:p>
          <a:p>
            <a:r>
              <a:rPr lang="en-US" dirty="0"/>
              <a:t>5. That it might be fulfilled, which was written by prophets</a:t>
            </a:r>
          </a:p>
          <a:p>
            <a:endParaRPr lang="en-US" dirty="0"/>
          </a:p>
        </p:txBody>
      </p:sp>
      <p:sp>
        <p:nvSpPr>
          <p:cNvPr id="7" name="Date Placeholder 6">
            <a:extLst>
              <a:ext uri="{FF2B5EF4-FFF2-40B4-BE49-F238E27FC236}">
                <a16:creationId xmlns:a16="http://schemas.microsoft.com/office/drawing/2014/main" id="{9C4625A6-2103-5EF4-EFBF-235A8F016CDC}"/>
              </a:ext>
            </a:extLst>
          </p:cNvPr>
          <p:cNvSpPr>
            <a:spLocks noGrp="1"/>
          </p:cNvSpPr>
          <p:nvPr>
            <p:ph type="dt" sz="half" idx="10"/>
          </p:nvPr>
        </p:nvSpPr>
        <p:spPr/>
        <p:txBody>
          <a:bodyPr/>
          <a:lstStyle/>
          <a:p>
            <a:pPr eaLnBrk="1" latinLnBrk="0" hangingPunct="1"/>
            <a:fld id="{60598B01-051C-47C5-8449-E12C4167A620}" type="datetime1">
              <a:rPr lang="en-US" smtClean="0"/>
              <a:t>7/31/2023</a:t>
            </a:fld>
            <a:endParaRPr lang="en-US"/>
          </a:p>
        </p:txBody>
      </p:sp>
      <p:sp>
        <p:nvSpPr>
          <p:cNvPr id="8" name="Footer Placeholder 7">
            <a:extLst>
              <a:ext uri="{FF2B5EF4-FFF2-40B4-BE49-F238E27FC236}">
                <a16:creationId xmlns:a16="http://schemas.microsoft.com/office/drawing/2014/main" id="{67B1D049-1BBF-6AC1-59D0-7030D75E3C89}"/>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4F5B895-8F7B-7391-9224-AB85D7CBECE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30</a:t>
            </a:fld>
            <a:endParaRPr kumimoji="0" lang="en-US" dirty="0"/>
          </a:p>
        </p:txBody>
      </p:sp>
    </p:spTree>
    <p:extLst>
      <p:ext uri="{BB962C8B-B14F-4D97-AF65-F5344CB8AC3E}">
        <p14:creationId xmlns:p14="http://schemas.microsoft.com/office/powerpoint/2010/main" val="12769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877936"/>
          </a:xfrm>
        </p:spPr>
        <p:txBody>
          <a:bodyPr>
            <a:normAutofit/>
          </a:bodyPr>
          <a:lstStyle/>
          <a:p>
            <a:r>
              <a:rPr lang="en-US" dirty="0"/>
              <a:t>6. These commandments are of me …</a:t>
            </a:r>
          </a:p>
          <a:p>
            <a:r>
              <a:rPr lang="en-US" dirty="0"/>
              <a:t>7. Were given unto my servants</a:t>
            </a:r>
          </a:p>
          <a:p>
            <a:pPr lvl="1"/>
            <a:r>
              <a:rPr lang="en-US" dirty="0"/>
              <a:t>In their weakness</a:t>
            </a:r>
          </a:p>
          <a:p>
            <a:pPr lvl="1"/>
            <a:r>
              <a:rPr lang="en-US" dirty="0"/>
              <a:t>After the manner of their language</a:t>
            </a:r>
          </a:p>
          <a:p>
            <a:pPr lvl="1"/>
            <a:r>
              <a:rPr lang="en-US" dirty="0"/>
              <a:t>That they might come to understanding</a:t>
            </a:r>
          </a:p>
          <a:p>
            <a:pPr lvl="1"/>
            <a:r>
              <a:rPr lang="en-US" dirty="0"/>
              <a:t>If erred, it might be known</a:t>
            </a:r>
          </a:p>
          <a:p>
            <a:pPr lvl="1"/>
            <a:r>
              <a:rPr lang="en-US" dirty="0"/>
              <a:t>If sought wisdom, they might be instructed</a:t>
            </a:r>
          </a:p>
          <a:p>
            <a:pPr lvl="1"/>
            <a:r>
              <a:rPr lang="en-US" dirty="0"/>
              <a:t>If sinned, they might be chastened—to repent</a:t>
            </a:r>
          </a:p>
          <a:p>
            <a:pPr lvl="1"/>
            <a:r>
              <a:rPr lang="en-US" dirty="0"/>
              <a:t>If humble, may be made strong, blessed, receive knowledge …</a:t>
            </a:r>
          </a:p>
        </p:txBody>
      </p:sp>
      <p:sp>
        <p:nvSpPr>
          <p:cNvPr id="7" name="Date Placeholder 6">
            <a:extLst>
              <a:ext uri="{FF2B5EF4-FFF2-40B4-BE49-F238E27FC236}">
                <a16:creationId xmlns:a16="http://schemas.microsoft.com/office/drawing/2014/main" id="{0190A064-1E8D-1F7C-7CBA-ED9E5DFBE784}"/>
              </a:ext>
            </a:extLst>
          </p:cNvPr>
          <p:cNvSpPr>
            <a:spLocks noGrp="1"/>
          </p:cNvSpPr>
          <p:nvPr>
            <p:ph type="dt" sz="half" idx="10"/>
          </p:nvPr>
        </p:nvSpPr>
        <p:spPr/>
        <p:txBody>
          <a:bodyPr/>
          <a:lstStyle/>
          <a:p>
            <a:pPr eaLnBrk="1" latinLnBrk="0" hangingPunct="1"/>
            <a:fld id="{CDC60E3D-3179-4E8E-91F9-EA487BF571AA}" type="datetime1">
              <a:rPr lang="en-US" smtClean="0"/>
              <a:t>7/31/2023</a:t>
            </a:fld>
            <a:endParaRPr lang="en-US"/>
          </a:p>
        </p:txBody>
      </p:sp>
      <p:sp>
        <p:nvSpPr>
          <p:cNvPr id="8" name="Footer Placeholder 7">
            <a:extLst>
              <a:ext uri="{FF2B5EF4-FFF2-40B4-BE49-F238E27FC236}">
                <a16:creationId xmlns:a16="http://schemas.microsoft.com/office/drawing/2014/main" id="{21727415-CC4A-0DF1-4845-42605A6A9A19}"/>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5F6FF8CA-1EF3-4E2C-EFA3-4CDE03A90C76}"/>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31</a:t>
            </a:fld>
            <a:endParaRPr kumimoji="0" lang="en-US" dirty="0"/>
          </a:p>
        </p:txBody>
      </p:sp>
    </p:spTree>
    <p:extLst>
      <p:ext uri="{BB962C8B-B14F-4D97-AF65-F5344CB8AC3E}">
        <p14:creationId xmlns:p14="http://schemas.microsoft.com/office/powerpoint/2010/main" val="31714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Arthur Oakman</a:t>
            </a:r>
          </a:p>
        </p:txBody>
      </p:sp>
      <p:sp>
        <p:nvSpPr>
          <p:cNvPr id="6" name="TextBox 5">
            <a:extLst>
              <a:ext uri="{FF2B5EF4-FFF2-40B4-BE49-F238E27FC236}">
                <a16:creationId xmlns:a16="http://schemas.microsoft.com/office/drawing/2014/main" id="{35494435-BBE3-45FA-A185-C97EB5D35A65}"/>
              </a:ext>
            </a:extLst>
          </p:cNvPr>
          <p:cNvSpPr txBox="1"/>
          <p:nvPr/>
        </p:nvSpPr>
        <p:spPr>
          <a:xfrm>
            <a:off x="209319" y="1659285"/>
            <a:ext cx="11799067"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33CC"/>
                </a:solidFill>
                <a:effectLst/>
                <a:uLnTx/>
                <a:uFillTx/>
                <a:latin typeface="Georgia" panose="02040502050405020303" pitchFamily="18" charset="0"/>
              </a:rPr>
              <a:t>Between God and his creation there stands the destiny he has devised for us, the ideal he had in his soul before the worlds were, and the ideal which governed his almighty hand in the way we were put together. Destiny is not something we wait for. Destiny is something that is written in the way we are made, and if it isn’t in us, it will never be before us. If the Zion for which we long does not first dwell in the inner man, there will never be any changing of the outward environment </a:t>
            </a:r>
            <a:r>
              <a:rPr kumimoji="0" lang="en-US" sz="2800" b="0" i="0" u="none" strike="noStrike" kern="1200" cap="none" spc="0" normalizeH="0" baseline="0" noProof="0" dirty="0">
                <a:ln>
                  <a:noFill/>
                </a:ln>
                <a:solidFill>
                  <a:srgbClr val="0033CC"/>
                </a:solidFill>
                <a:effectLst/>
                <a:uLnTx/>
                <a:uFillTx/>
                <a:latin typeface="Gill Sans MT" panose="020B0502020104020203"/>
                <a:ea typeface="+mn-ea"/>
                <a:cs typeface="+mn-cs"/>
              </a:rPr>
              <a:t>(Oakman,  Arthur, </a:t>
            </a:r>
            <a:r>
              <a:rPr kumimoji="0" lang="en-US" sz="2800" b="0" i="1" u="none" strike="noStrike" kern="1200" cap="none" spc="0" normalizeH="0" baseline="0" noProof="0" dirty="0">
                <a:ln>
                  <a:noFill/>
                </a:ln>
                <a:solidFill>
                  <a:srgbClr val="0033CC"/>
                </a:solidFill>
                <a:effectLst/>
                <a:uLnTx/>
                <a:uFillTx/>
                <a:latin typeface="Gill Sans MT" panose="020B0502020104020203"/>
                <a:ea typeface="+mn-ea"/>
                <a:cs typeface="+mn-cs"/>
              </a:rPr>
              <a:t>Saints’ Herald</a:t>
            </a:r>
            <a:r>
              <a:rPr kumimoji="0" lang="en-US" sz="2800" b="0" i="0" u="none" strike="noStrike" kern="1200" cap="none" spc="0" normalizeH="0" baseline="0" noProof="0" dirty="0">
                <a:ln>
                  <a:noFill/>
                </a:ln>
                <a:solidFill>
                  <a:srgbClr val="0033CC"/>
                </a:solidFill>
                <a:effectLst/>
                <a:uLnTx/>
                <a:uFillTx/>
                <a:latin typeface="Gill Sans MT" panose="020B0502020104020203"/>
                <a:ea typeface="+mn-ea"/>
                <a:cs typeface="+mn-cs"/>
              </a:rPr>
              <a:t> April 2, 1949, </a:t>
            </a:r>
            <a:r>
              <a:rPr kumimoji="0" lang="en-US" sz="2800" b="0" i="0" u="none" strike="noStrike" kern="1200" cap="none" spc="0" normalizeH="0" baseline="0" noProof="0" dirty="0" err="1">
                <a:ln>
                  <a:noFill/>
                </a:ln>
                <a:solidFill>
                  <a:srgbClr val="0033CC"/>
                </a:solidFill>
                <a:effectLst/>
                <a:uLnTx/>
                <a:uFillTx/>
                <a:latin typeface="Gill Sans MT" panose="020B0502020104020203"/>
                <a:ea typeface="+mn-ea"/>
                <a:cs typeface="+mn-cs"/>
              </a:rPr>
              <a:t>pgs</a:t>
            </a:r>
            <a:r>
              <a:rPr kumimoji="0" lang="en-US" sz="2800" b="0" i="0" u="none" strike="noStrike" kern="1200" cap="none" spc="0" normalizeH="0" baseline="0" noProof="0" dirty="0">
                <a:ln>
                  <a:noFill/>
                </a:ln>
                <a:solidFill>
                  <a:srgbClr val="0033CC"/>
                </a:solidFill>
                <a:effectLst/>
                <a:uLnTx/>
                <a:uFillTx/>
                <a:latin typeface="Gill Sans MT" panose="020B0502020104020203"/>
                <a:ea typeface="+mn-ea"/>
                <a:cs typeface="+mn-cs"/>
              </a:rPr>
              <a:t> 5-8, 19).</a:t>
            </a:r>
          </a:p>
        </p:txBody>
      </p:sp>
      <p:sp>
        <p:nvSpPr>
          <p:cNvPr id="7" name="Date Placeholder 6">
            <a:extLst>
              <a:ext uri="{FF2B5EF4-FFF2-40B4-BE49-F238E27FC236}">
                <a16:creationId xmlns:a16="http://schemas.microsoft.com/office/drawing/2014/main" id="{86A97274-6A4D-239A-2D41-DC2697119441}"/>
              </a:ext>
            </a:extLst>
          </p:cNvPr>
          <p:cNvSpPr>
            <a:spLocks noGrp="1"/>
          </p:cNvSpPr>
          <p:nvPr>
            <p:ph type="dt" sz="half" idx="10"/>
          </p:nvPr>
        </p:nvSpPr>
        <p:spPr/>
        <p:txBody>
          <a:bodyPr/>
          <a:lstStyle/>
          <a:p>
            <a:pPr eaLnBrk="1" latinLnBrk="0" hangingPunct="1"/>
            <a:fld id="{A2A8CDC0-32E5-4BE1-B115-DBC438B6BECD}" type="datetime1">
              <a:rPr lang="en-US" smtClean="0"/>
              <a:t>7/31/2023</a:t>
            </a:fld>
            <a:endParaRPr lang="en-US"/>
          </a:p>
        </p:txBody>
      </p:sp>
      <p:sp>
        <p:nvSpPr>
          <p:cNvPr id="8" name="Footer Placeholder 7">
            <a:extLst>
              <a:ext uri="{FF2B5EF4-FFF2-40B4-BE49-F238E27FC236}">
                <a16:creationId xmlns:a16="http://schemas.microsoft.com/office/drawing/2014/main" id="{9F42998D-C5CC-C966-B8B7-4F52A66101C5}"/>
              </a:ext>
            </a:extLst>
          </p:cNvPr>
          <p:cNvSpPr>
            <a:spLocks noGrp="1"/>
          </p:cNvSpPr>
          <p:nvPr>
            <p:ph type="ftr" sz="quarter" idx="11"/>
          </p:nvPr>
        </p:nvSpPr>
        <p:spPr/>
        <p:txBody>
          <a:bodyPr/>
          <a:lstStyle/>
          <a:p>
            <a:r>
              <a:rPr kumimoji="0" lang="en-US"/>
              <a:t>Gary R. Whiting</a:t>
            </a:r>
            <a:endParaRPr kumimoji="0" lang="en-US" dirty="0"/>
          </a:p>
        </p:txBody>
      </p:sp>
      <p:sp>
        <p:nvSpPr>
          <p:cNvPr id="9" name="Slide Number Placeholder 8">
            <a:extLst>
              <a:ext uri="{FF2B5EF4-FFF2-40B4-BE49-F238E27FC236}">
                <a16:creationId xmlns:a16="http://schemas.microsoft.com/office/drawing/2014/main" id="{59AE3C6B-C911-26AF-56F6-3B6FCF558E5D}"/>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32</a:t>
            </a:fld>
            <a:endParaRPr kumimoji="0" lang="en-US" dirty="0"/>
          </a:p>
        </p:txBody>
      </p:sp>
    </p:spTree>
    <p:extLst>
      <p:ext uri="{BB962C8B-B14F-4D97-AF65-F5344CB8AC3E}">
        <p14:creationId xmlns:p14="http://schemas.microsoft.com/office/powerpoint/2010/main" val="2691007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810082" cy="4877936"/>
          </a:xfrm>
        </p:spPr>
        <p:txBody>
          <a:bodyPr>
            <a:normAutofit/>
          </a:bodyPr>
          <a:lstStyle/>
          <a:p>
            <a:r>
              <a:rPr lang="en-US" dirty="0"/>
              <a:t>Next Lesson: How God Prepares the Church</a:t>
            </a:r>
          </a:p>
        </p:txBody>
      </p:sp>
      <p:sp>
        <p:nvSpPr>
          <p:cNvPr id="7" name="Date Placeholder 6">
            <a:extLst>
              <a:ext uri="{FF2B5EF4-FFF2-40B4-BE49-F238E27FC236}">
                <a16:creationId xmlns:a16="http://schemas.microsoft.com/office/drawing/2014/main" id="{0190A064-1E8D-1F7C-7CBA-ED9E5DFBE784}"/>
              </a:ext>
            </a:extLst>
          </p:cNvPr>
          <p:cNvSpPr>
            <a:spLocks noGrp="1"/>
          </p:cNvSpPr>
          <p:nvPr>
            <p:ph type="dt" sz="half" idx="10"/>
          </p:nvPr>
        </p:nvSpPr>
        <p:spPr/>
        <p:txBody>
          <a:bodyPr/>
          <a:lstStyle/>
          <a:p>
            <a:pPr eaLnBrk="1" latinLnBrk="0" hangingPunct="1"/>
            <a:fld id="{CDC60E3D-3179-4E8E-91F9-EA487BF571AA}" type="datetime1">
              <a:rPr lang="en-US" smtClean="0"/>
              <a:t>7/31/2023</a:t>
            </a:fld>
            <a:endParaRPr lang="en-US"/>
          </a:p>
        </p:txBody>
      </p:sp>
      <p:sp>
        <p:nvSpPr>
          <p:cNvPr id="8" name="Footer Placeholder 7">
            <a:extLst>
              <a:ext uri="{FF2B5EF4-FFF2-40B4-BE49-F238E27FC236}">
                <a16:creationId xmlns:a16="http://schemas.microsoft.com/office/drawing/2014/main" id="{21727415-CC4A-0DF1-4845-42605A6A9A19}"/>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5F6FF8CA-1EF3-4E2C-EFA3-4CDE03A90C76}"/>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33</a:t>
            </a:fld>
            <a:endParaRPr kumimoji="0" lang="en-US" dirty="0"/>
          </a:p>
        </p:txBody>
      </p:sp>
    </p:spTree>
    <p:extLst>
      <p:ext uri="{BB962C8B-B14F-4D97-AF65-F5344CB8AC3E}">
        <p14:creationId xmlns:p14="http://schemas.microsoft.com/office/powerpoint/2010/main" val="98273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4109291" y="1570920"/>
            <a:ext cx="7844010" cy="4877936"/>
          </a:xfrm>
        </p:spPr>
        <p:txBody>
          <a:bodyPr>
            <a:normAutofit/>
          </a:bodyPr>
          <a:lstStyle/>
          <a:p>
            <a:r>
              <a:rPr lang="en-US" dirty="0"/>
              <a:t>7. It describes our God-intended destiny</a:t>
            </a:r>
          </a:p>
          <a:p>
            <a:pPr lvl="1"/>
            <a:r>
              <a:rPr lang="en-US" dirty="0"/>
              <a:t>A vision of the will of God.</a:t>
            </a:r>
          </a:p>
          <a:p>
            <a:pPr lvl="1"/>
            <a:r>
              <a:rPr lang="en-US" dirty="0"/>
              <a:t>A guide for the exercise of faith</a:t>
            </a:r>
          </a:p>
          <a:p>
            <a:r>
              <a:rPr lang="en-US" dirty="0"/>
              <a:t>8. It gives us an overview of God’s plan for the Restoration.</a:t>
            </a:r>
          </a:p>
        </p:txBody>
      </p:sp>
      <p:pic>
        <p:nvPicPr>
          <p:cNvPr id="7" name="Content Placeholder 6" descr="A close up of a screen&#10;&#10;Description automatically generated">
            <a:extLst>
              <a:ext uri="{FF2B5EF4-FFF2-40B4-BE49-F238E27FC236}">
                <a16:creationId xmlns:a16="http://schemas.microsoft.com/office/drawing/2014/main" id="{2B6CD4C6-7E81-3F6E-D736-59040B8FAB90}"/>
              </a:ext>
            </a:extLst>
          </p:cNvPr>
          <p:cNvPicPr>
            <a:picLocks noChangeAspect="1"/>
          </p:cNvPicPr>
          <p:nvPr/>
        </p:nvPicPr>
        <p:blipFill rotWithShape="1">
          <a:blip r:embed="rId2">
            <a:extLst>
              <a:ext uri="{28A0092B-C50C-407E-A947-70E740481C1C}">
                <a14:useLocalDpi xmlns:a14="http://schemas.microsoft.com/office/drawing/2010/main" val="0"/>
              </a:ext>
            </a:extLst>
          </a:blip>
          <a:srcRect l="24622" r="26055"/>
          <a:stretch/>
        </p:blipFill>
        <p:spPr>
          <a:xfrm>
            <a:off x="749147" y="1570920"/>
            <a:ext cx="2818071" cy="4566232"/>
          </a:xfrm>
          <a:prstGeom prst="rect">
            <a:avLst/>
          </a:prstGeom>
        </p:spPr>
      </p:pic>
      <p:sp>
        <p:nvSpPr>
          <p:cNvPr id="8" name="Date Placeholder 7">
            <a:extLst>
              <a:ext uri="{FF2B5EF4-FFF2-40B4-BE49-F238E27FC236}">
                <a16:creationId xmlns:a16="http://schemas.microsoft.com/office/drawing/2014/main" id="{1683EC61-20A8-31FE-4E1D-8AF87E11B51C}"/>
              </a:ext>
            </a:extLst>
          </p:cNvPr>
          <p:cNvSpPr>
            <a:spLocks noGrp="1"/>
          </p:cNvSpPr>
          <p:nvPr>
            <p:ph type="dt" sz="half" idx="10"/>
          </p:nvPr>
        </p:nvSpPr>
        <p:spPr/>
        <p:txBody>
          <a:bodyPr/>
          <a:lstStyle/>
          <a:p>
            <a:pPr eaLnBrk="1" latinLnBrk="0" hangingPunct="1"/>
            <a:fld id="{6828F18B-51EF-46F0-85CF-DF44AE82B9B1}" type="datetime1">
              <a:rPr lang="en-US" smtClean="0"/>
              <a:t>7/31/2023</a:t>
            </a:fld>
            <a:endParaRPr lang="en-US"/>
          </a:p>
        </p:txBody>
      </p:sp>
      <p:sp>
        <p:nvSpPr>
          <p:cNvPr id="9" name="Footer Placeholder 8">
            <a:extLst>
              <a:ext uri="{FF2B5EF4-FFF2-40B4-BE49-F238E27FC236}">
                <a16:creationId xmlns:a16="http://schemas.microsoft.com/office/drawing/2014/main" id="{775188D1-478C-41E5-7523-D9EB71684812}"/>
              </a:ext>
            </a:extLst>
          </p:cNvPr>
          <p:cNvSpPr>
            <a:spLocks noGrp="1"/>
          </p:cNvSpPr>
          <p:nvPr>
            <p:ph type="ftr" sz="quarter" idx="11"/>
          </p:nvPr>
        </p:nvSpPr>
        <p:spPr/>
        <p:txBody>
          <a:bodyPr/>
          <a:lstStyle/>
          <a:p>
            <a:r>
              <a:rPr kumimoji="0" lang="en-US"/>
              <a:t>Gary R. Whiting</a:t>
            </a:r>
          </a:p>
        </p:txBody>
      </p:sp>
      <p:sp>
        <p:nvSpPr>
          <p:cNvPr id="10" name="Slide Number Placeholder 9">
            <a:extLst>
              <a:ext uri="{FF2B5EF4-FFF2-40B4-BE49-F238E27FC236}">
                <a16:creationId xmlns:a16="http://schemas.microsoft.com/office/drawing/2014/main" id="{05BC6A1B-1A14-F224-AF98-87677764F15B}"/>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a:t>
            </a:fld>
            <a:endParaRPr kumimoji="0" lang="en-US" dirty="0"/>
          </a:p>
        </p:txBody>
      </p:sp>
    </p:spTree>
    <p:extLst>
      <p:ext uri="{BB962C8B-B14F-4D97-AF65-F5344CB8AC3E}">
        <p14:creationId xmlns:p14="http://schemas.microsoft.com/office/powerpoint/2010/main" val="78518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25000">
              <a:schemeClr val="tx1"/>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B5A807E-DECA-E228-C5E0-405E81B936B8}"/>
              </a:ext>
            </a:extLst>
          </p:cNvPr>
          <p:cNvSpPr>
            <a:spLocks noGrp="1"/>
          </p:cNvSpPr>
          <p:nvPr>
            <p:ph type="dt" sz="half" idx="10"/>
          </p:nvPr>
        </p:nvSpPr>
        <p:spPr/>
        <p:txBody>
          <a:bodyPr/>
          <a:lstStyle/>
          <a:p>
            <a:pPr eaLnBrk="1" latinLnBrk="0" hangingPunct="1"/>
            <a:fld id="{29FCF7F3-4909-4FF0-A2A1-EF0D2E577077}" type="datetime1">
              <a:rPr lang="en-US" smtClean="0"/>
              <a:t>7/31/2023</a:t>
            </a:fld>
            <a:endParaRPr lang="en-US"/>
          </a:p>
        </p:txBody>
      </p:sp>
      <p:sp>
        <p:nvSpPr>
          <p:cNvPr id="4" name="Footer Placeholder 3">
            <a:extLst>
              <a:ext uri="{FF2B5EF4-FFF2-40B4-BE49-F238E27FC236}">
                <a16:creationId xmlns:a16="http://schemas.microsoft.com/office/drawing/2014/main" id="{B69BD157-F2DA-B5B9-4460-68CDF10E9CCE}"/>
              </a:ext>
            </a:extLst>
          </p:cNvPr>
          <p:cNvSpPr>
            <a:spLocks noGrp="1"/>
          </p:cNvSpPr>
          <p:nvPr>
            <p:ph type="ftr" sz="quarter" idx="11"/>
          </p:nvPr>
        </p:nvSpPr>
        <p:spPr/>
        <p:txBody>
          <a:bodyPr/>
          <a:lstStyle/>
          <a:p>
            <a:r>
              <a:rPr kumimoji="0" lang="en-US"/>
              <a:t>Gary R. Whiting</a:t>
            </a:r>
          </a:p>
        </p:txBody>
      </p:sp>
      <p:sp>
        <p:nvSpPr>
          <p:cNvPr id="5" name="Slide Number Placeholder 4">
            <a:extLst>
              <a:ext uri="{FF2B5EF4-FFF2-40B4-BE49-F238E27FC236}">
                <a16:creationId xmlns:a16="http://schemas.microsoft.com/office/drawing/2014/main" id="{AF684366-7EBF-04F5-2A1B-4396CE1DB82E}"/>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5</a:t>
            </a:fld>
            <a:endParaRPr kumimoji="0" lang="en-US" dirty="0"/>
          </a:p>
        </p:txBody>
      </p:sp>
      <p:pic>
        <p:nvPicPr>
          <p:cNvPr id="9" name="Picture 8" descr="A person holding a rake and a dog in the snow&#10;&#10;Description automatically generated">
            <a:extLst>
              <a:ext uri="{FF2B5EF4-FFF2-40B4-BE49-F238E27FC236}">
                <a16:creationId xmlns:a16="http://schemas.microsoft.com/office/drawing/2014/main" id="{51667EC4-0B00-D0C8-FBBF-B65021491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214312"/>
            <a:ext cx="5143500" cy="6429375"/>
          </a:xfrm>
          <a:prstGeom prst="rect">
            <a:avLst/>
          </a:prstGeom>
        </p:spPr>
      </p:pic>
    </p:spTree>
    <p:extLst>
      <p:ext uri="{BB962C8B-B14F-4D97-AF65-F5344CB8AC3E}">
        <p14:creationId xmlns:p14="http://schemas.microsoft.com/office/powerpoint/2010/main" val="161550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46DDC55-69CC-7ADE-A9B2-C0A8A6F214FC}"/>
              </a:ext>
            </a:extLst>
          </p:cNvPr>
          <p:cNvSpPr>
            <a:spLocks noGrp="1"/>
          </p:cNvSpPr>
          <p:nvPr>
            <p:ph type="body" idx="1"/>
          </p:nvPr>
        </p:nvSpPr>
        <p:spPr/>
        <p:txBody>
          <a:bodyPr>
            <a:normAutofit/>
          </a:bodyPr>
          <a:lstStyle/>
          <a:p>
            <a:r>
              <a:rPr lang="en-US" sz="3200" dirty="0">
                <a:solidFill>
                  <a:srgbClr val="0070C0"/>
                </a:solidFill>
              </a:rPr>
              <a:t>What to Expect from this Study of D&amp;C 38</a:t>
            </a:r>
          </a:p>
        </p:txBody>
      </p:sp>
      <p:sp>
        <p:nvSpPr>
          <p:cNvPr id="7" name="Title 6">
            <a:extLst>
              <a:ext uri="{FF2B5EF4-FFF2-40B4-BE49-F238E27FC236}">
                <a16:creationId xmlns:a16="http://schemas.microsoft.com/office/drawing/2014/main" id="{5BCA2CC9-D1D1-720C-CE7C-577DC1BA4369}"/>
              </a:ext>
            </a:extLst>
          </p:cNvPr>
          <p:cNvSpPr>
            <a:spLocks noGrp="1"/>
          </p:cNvSpPr>
          <p:nvPr>
            <p:ph type="title"/>
          </p:nvPr>
        </p:nvSpPr>
        <p:spPr/>
        <p:txBody>
          <a:bodyPr anchor="ctr"/>
          <a:lstStyle/>
          <a:p>
            <a:r>
              <a:rPr lang="en-US" dirty="0"/>
              <a:t>D&amp;C 38:  A Call to Covenant</a:t>
            </a:r>
          </a:p>
        </p:txBody>
      </p:sp>
      <p:sp>
        <p:nvSpPr>
          <p:cNvPr id="2" name="Date Placeholder 1">
            <a:extLst>
              <a:ext uri="{FF2B5EF4-FFF2-40B4-BE49-F238E27FC236}">
                <a16:creationId xmlns:a16="http://schemas.microsoft.com/office/drawing/2014/main" id="{CDDFBC85-52B9-E842-8B2B-FAD2C7DCB39B}"/>
              </a:ext>
            </a:extLst>
          </p:cNvPr>
          <p:cNvSpPr>
            <a:spLocks noGrp="1"/>
          </p:cNvSpPr>
          <p:nvPr>
            <p:ph type="dt" sz="half" idx="10"/>
          </p:nvPr>
        </p:nvSpPr>
        <p:spPr/>
        <p:txBody>
          <a:bodyPr/>
          <a:lstStyle/>
          <a:p>
            <a:pPr eaLnBrk="1" latinLnBrk="0" hangingPunct="1"/>
            <a:fld id="{88780C2D-2661-430F-94B4-3882D133B3BA}" type="datetime1">
              <a:rPr lang="en-US" smtClean="0"/>
              <a:t>7/31/2023</a:t>
            </a:fld>
            <a:endParaRPr lang="en-US"/>
          </a:p>
        </p:txBody>
      </p:sp>
      <p:sp>
        <p:nvSpPr>
          <p:cNvPr id="6" name="Footer Placeholder 5">
            <a:extLst>
              <a:ext uri="{FF2B5EF4-FFF2-40B4-BE49-F238E27FC236}">
                <a16:creationId xmlns:a16="http://schemas.microsoft.com/office/drawing/2014/main" id="{3F5F5220-40C7-AAE8-C07F-03778A5435E2}"/>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4AF96043-7C49-9688-B537-9C8B687C426E}"/>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6</a:t>
            </a:fld>
            <a:endParaRPr kumimoji="0" lang="en-US" dirty="0">
              <a:solidFill>
                <a:schemeClr val="accent3">
                  <a:shade val="75000"/>
                </a:schemeClr>
              </a:solidFill>
            </a:endParaRPr>
          </a:p>
        </p:txBody>
      </p:sp>
    </p:spTree>
    <p:extLst>
      <p:ext uri="{BB962C8B-B14F-4D97-AF65-F5344CB8AC3E}">
        <p14:creationId xmlns:p14="http://schemas.microsoft.com/office/powerpoint/2010/main" val="70790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4" name="Content Placeholder 3">
            <a:extLst>
              <a:ext uri="{FF2B5EF4-FFF2-40B4-BE49-F238E27FC236}">
                <a16:creationId xmlns:a16="http://schemas.microsoft.com/office/drawing/2014/main" id="{69FFDF26-2420-4270-840E-093F17394B92}"/>
              </a:ext>
            </a:extLst>
          </p:cNvPr>
          <p:cNvSpPr>
            <a:spLocks noGrp="1"/>
          </p:cNvSpPr>
          <p:nvPr>
            <p:ph sz="quarter" idx="1"/>
          </p:nvPr>
        </p:nvSpPr>
        <p:spPr>
          <a:xfrm>
            <a:off x="198303" y="1527048"/>
            <a:ext cx="11799066" cy="4877936"/>
          </a:xfrm>
        </p:spPr>
        <p:txBody>
          <a:bodyPr>
            <a:normAutofit/>
          </a:bodyPr>
          <a:lstStyle/>
          <a:p>
            <a:r>
              <a:rPr lang="en-US" dirty="0"/>
              <a:t>1. A refresher course on elements of church history.</a:t>
            </a:r>
          </a:p>
          <a:p>
            <a:r>
              <a:rPr lang="en-US" dirty="0"/>
              <a:t>2. Some insight on understanding how to read sections of the Doctrine and Covenants.</a:t>
            </a:r>
          </a:p>
          <a:p>
            <a:r>
              <a:rPr lang="en-US" dirty="0"/>
              <a:t>3. Learn many things that may challenge your status quo.</a:t>
            </a:r>
          </a:p>
          <a:p>
            <a:r>
              <a:rPr lang="en-US" dirty="0"/>
              <a:t>4. You will see that the call to our day is similar to the call on the church of the 1830s.</a:t>
            </a:r>
          </a:p>
          <a:p>
            <a:r>
              <a:rPr lang="en-US" dirty="0"/>
              <a:t>5. You will be prepared to endure through the dark and cloudy days ahead to the day of victory and Zion.</a:t>
            </a:r>
          </a:p>
        </p:txBody>
      </p:sp>
      <p:sp>
        <p:nvSpPr>
          <p:cNvPr id="7" name="Date Placeholder 6">
            <a:extLst>
              <a:ext uri="{FF2B5EF4-FFF2-40B4-BE49-F238E27FC236}">
                <a16:creationId xmlns:a16="http://schemas.microsoft.com/office/drawing/2014/main" id="{0EB8A987-FD65-43C5-3ED9-7BC2480897C2}"/>
              </a:ext>
            </a:extLst>
          </p:cNvPr>
          <p:cNvSpPr>
            <a:spLocks noGrp="1"/>
          </p:cNvSpPr>
          <p:nvPr>
            <p:ph type="dt" sz="half" idx="10"/>
          </p:nvPr>
        </p:nvSpPr>
        <p:spPr/>
        <p:txBody>
          <a:bodyPr/>
          <a:lstStyle/>
          <a:p>
            <a:pPr eaLnBrk="1" latinLnBrk="0" hangingPunct="1"/>
            <a:fld id="{B477F2F5-0754-4AE8-802A-194E32A3C20D}" type="datetime1">
              <a:rPr lang="en-US" smtClean="0"/>
              <a:t>7/31/2023</a:t>
            </a:fld>
            <a:endParaRPr lang="en-US"/>
          </a:p>
        </p:txBody>
      </p:sp>
      <p:sp>
        <p:nvSpPr>
          <p:cNvPr id="8" name="Footer Placeholder 7">
            <a:extLst>
              <a:ext uri="{FF2B5EF4-FFF2-40B4-BE49-F238E27FC236}">
                <a16:creationId xmlns:a16="http://schemas.microsoft.com/office/drawing/2014/main" id="{F86AD7FB-3870-08FE-E2E8-1CA8EA463F02}"/>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34A283DD-5055-1989-88F1-FD77F74B5E90}"/>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7</a:t>
            </a:fld>
            <a:endParaRPr kumimoji="0" lang="en-US" dirty="0"/>
          </a:p>
        </p:txBody>
      </p:sp>
    </p:spTree>
    <p:extLst>
      <p:ext uri="{BB962C8B-B14F-4D97-AF65-F5344CB8AC3E}">
        <p14:creationId xmlns:p14="http://schemas.microsoft.com/office/powerpoint/2010/main" val="218771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4" name="Content Placeholder 3">
            <a:extLst>
              <a:ext uri="{FF2B5EF4-FFF2-40B4-BE49-F238E27FC236}">
                <a16:creationId xmlns:a16="http://schemas.microsoft.com/office/drawing/2014/main" id="{69FFDF26-2420-4270-840E-093F17394B92}"/>
              </a:ext>
            </a:extLst>
          </p:cNvPr>
          <p:cNvSpPr>
            <a:spLocks noGrp="1"/>
          </p:cNvSpPr>
          <p:nvPr>
            <p:ph sz="quarter" idx="1"/>
          </p:nvPr>
        </p:nvSpPr>
        <p:spPr>
          <a:xfrm>
            <a:off x="198303" y="1527048"/>
            <a:ext cx="11799066" cy="4877936"/>
          </a:xfrm>
        </p:spPr>
        <p:txBody>
          <a:bodyPr>
            <a:normAutofit/>
          </a:bodyPr>
          <a:lstStyle/>
          <a:p>
            <a:r>
              <a:rPr lang="en-US" dirty="0"/>
              <a:t>6. Increase your appreciation for the Former Day Saints.</a:t>
            </a:r>
          </a:p>
          <a:p>
            <a:r>
              <a:rPr lang="en-US" dirty="0"/>
              <a:t>7. You will gain knowledge for deeper worship of God.</a:t>
            </a:r>
          </a:p>
          <a:p>
            <a:r>
              <a:rPr lang="en-US" dirty="0"/>
              <a:t>8. Increase your spiritual “situational awareness.”</a:t>
            </a:r>
          </a:p>
        </p:txBody>
      </p:sp>
      <p:sp>
        <p:nvSpPr>
          <p:cNvPr id="7" name="TextBox 6">
            <a:extLst>
              <a:ext uri="{FF2B5EF4-FFF2-40B4-BE49-F238E27FC236}">
                <a16:creationId xmlns:a16="http://schemas.microsoft.com/office/drawing/2014/main" id="{ECD6713D-01E8-AEAD-2A97-3AB7DCE82DE0}"/>
              </a:ext>
            </a:extLst>
          </p:cNvPr>
          <p:cNvSpPr txBox="1"/>
          <p:nvPr/>
        </p:nvSpPr>
        <p:spPr>
          <a:xfrm>
            <a:off x="1647536" y="4019998"/>
            <a:ext cx="8945696" cy="1015663"/>
          </a:xfrm>
          <a:prstGeom prst="rect">
            <a:avLst/>
          </a:prstGeom>
          <a:noFill/>
          <a:ln w="57150">
            <a:solidFill>
              <a:srgbClr val="0033CC"/>
            </a:solidFill>
          </a:ln>
        </p:spPr>
        <p:txBody>
          <a:bodyPr wrap="square" rtlCol="0">
            <a:spAutoFit/>
          </a:bodyPr>
          <a:lstStyle/>
          <a:p>
            <a:pPr algn="ctr"/>
            <a:r>
              <a:rPr lang="en-US" sz="6000" dirty="0">
                <a:solidFill>
                  <a:schemeClr val="accent2">
                    <a:lumMod val="75000"/>
                  </a:schemeClr>
                </a:solidFill>
              </a:rPr>
              <a:t>Consider Mosiah 2:7-50</a:t>
            </a:r>
          </a:p>
        </p:txBody>
      </p:sp>
      <p:sp>
        <p:nvSpPr>
          <p:cNvPr id="8" name="Date Placeholder 7">
            <a:extLst>
              <a:ext uri="{FF2B5EF4-FFF2-40B4-BE49-F238E27FC236}">
                <a16:creationId xmlns:a16="http://schemas.microsoft.com/office/drawing/2014/main" id="{F2573106-9986-4211-5136-8D2D32E6F202}"/>
              </a:ext>
            </a:extLst>
          </p:cNvPr>
          <p:cNvSpPr>
            <a:spLocks noGrp="1"/>
          </p:cNvSpPr>
          <p:nvPr>
            <p:ph type="dt" sz="half" idx="10"/>
          </p:nvPr>
        </p:nvSpPr>
        <p:spPr/>
        <p:txBody>
          <a:bodyPr/>
          <a:lstStyle/>
          <a:p>
            <a:pPr eaLnBrk="1" latinLnBrk="0" hangingPunct="1"/>
            <a:fld id="{23773378-7769-48AA-813E-C06B06AF8708}" type="datetime1">
              <a:rPr lang="en-US" smtClean="0"/>
              <a:t>7/31/2023</a:t>
            </a:fld>
            <a:endParaRPr lang="en-US"/>
          </a:p>
        </p:txBody>
      </p:sp>
      <p:sp>
        <p:nvSpPr>
          <p:cNvPr id="9" name="Footer Placeholder 8">
            <a:extLst>
              <a:ext uri="{FF2B5EF4-FFF2-40B4-BE49-F238E27FC236}">
                <a16:creationId xmlns:a16="http://schemas.microsoft.com/office/drawing/2014/main" id="{FA246E1B-B699-F1C6-02E7-FB8ACE64A748}"/>
              </a:ext>
            </a:extLst>
          </p:cNvPr>
          <p:cNvSpPr>
            <a:spLocks noGrp="1"/>
          </p:cNvSpPr>
          <p:nvPr>
            <p:ph type="ftr" sz="quarter" idx="11"/>
          </p:nvPr>
        </p:nvSpPr>
        <p:spPr/>
        <p:txBody>
          <a:bodyPr/>
          <a:lstStyle/>
          <a:p>
            <a:r>
              <a:rPr kumimoji="0" lang="en-US"/>
              <a:t>Gary R. Whiting</a:t>
            </a:r>
          </a:p>
        </p:txBody>
      </p:sp>
      <p:sp>
        <p:nvSpPr>
          <p:cNvPr id="10" name="Slide Number Placeholder 9">
            <a:extLst>
              <a:ext uri="{FF2B5EF4-FFF2-40B4-BE49-F238E27FC236}">
                <a16:creationId xmlns:a16="http://schemas.microsoft.com/office/drawing/2014/main" id="{0B9B408C-4B4E-E80C-7CB4-E68D218881DE}"/>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8</a:t>
            </a:fld>
            <a:endParaRPr kumimoji="0" lang="en-US" dirty="0"/>
          </a:p>
        </p:txBody>
      </p:sp>
    </p:spTree>
    <p:extLst>
      <p:ext uri="{BB962C8B-B14F-4D97-AF65-F5344CB8AC3E}">
        <p14:creationId xmlns:p14="http://schemas.microsoft.com/office/powerpoint/2010/main" val="424728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46DDC55-69CC-7ADE-A9B2-C0A8A6F214FC}"/>
              </a:ext>
            </a:extLst>
          </p:cNvPr>
          <p:cNvSpPr>
            <a:spLocks noGrp="1"/>
          </p:cNvSpPr>
          <p:nvPr>
            <p:ph type="body" idx="1"/>
          </p:nvPr>
        </p:nvSpPr>
        <p:spPr/>
        <p:txBody>
          <a:bodyPr>
            <a:normAutofit/>
          </a:bodyPr>
          <a:lstStyle/>
          <a:p>
            <a:r>
              <a:rPr lang="en-US" sz="3200" dirty="0">
                <a:solidFill>
                  <a:srgbClr val="0070C0"/>
                </a:solidFill>
              </a:rPr>
              <a:t>Background and History</a:t>
            </a:r>
          </a:p>
          <a:p>
            <a:r>
              <a:rPr lang="en-US" sz="3200" dirty="0">
                <a:solidFill>
                  <a:srgbClr val="0070C0"/>
                </a:solidFill>
              </a:rPr>
              <a:t> of D&amp;C 38</a:t>
            </a:r>
          </a:p>
        </p:txBody>
      </p:sp>
      <p:sp>
        <p:nvSpPr>
          <p:cNvPr id="7" name="Title 6">
            <a:extLst>
              <a:ext uri="{FF2B5EF4-FFF2-40B4-BE49-F238E27FC236}">
                <a16:creationId xmlns:a16="http://schemas.microsoft.com/office/drawing/2014/main" id="{5BCA2CC9-D1D1-720C-CE7C-577DC1BA4369}"/>
              </a:ext>
            </a:extLst>
          </p:cNvPr>
          <p:cNvSpPr>
            <a:spLocks noGrp="1"/>
          </p:cNvSpPr>
          <p:nvPr>
            <p:ph type="title"/>
          </p:nvPr>
        </p:nvSpPr>
        <p:spPr/>
        <p:txBody>
          <a:bodyPr anchor="ctr"/>
          <a:lstStyle/>
          <a:p>
            <a:r>
              <a:rPr lang="en-US" dirty="0"/>
              <a:t>D&amp;C 38:  A Call to Covenant</a:t>
            </a:r>
          </a:p>
        </p:txBody>
      </p:sp>
      <p:sp>
        <p:nvSpPr>
          <p:cNvPr id="2" name="Date Placeholder 1">
            <a:extLst>
              <a:ext uri="{FF2B5EF4-FFF2-40B4-BE49-F238E27FC236}">
                <a16:creationId xmlns:a16="http://schemas.microsoft.com/office/drawing/2014/main" id="{10768FD8-2908-E74F-64E6-83289D112470}"/>
              </a:ext>
            </a:extLst>
          </p:cNvPr>
          <p:cNvSpPr>
            <a:spLocks noGrp="1"/>
          </p:cNvSpPr>
          <p:nvPr>
            <p:ph type="dt" sz="half" idx="10"/>
          </p:nvPr>
        </p:nvSpPr>
        <p:spPr/>
        <p:txBody>
          <a:bodyPr/>
          <a:lstStyle/>
          <a:p>
            <a:pPr eaLnBrk="1" latinLnBrk="0" hangingPunct="1"/>
            <a:fld id="{625F48AE-BE1D-456D-A7A0-737515B982BC}" type="datetime1">
              <a:rPr lang="en-US" smtClean="0"/>
              <a:t>7/31/2023</a:t>
            </a:fld>
            <a:endParaRPr lang="en-US"/>
          </a:p>
        </p:txBody>
      </p:sp>
      <p:sp>
        <p:nvSpPr>
          <p:cNvPr id="6" name="Footer Placeholder 5">
            <a:extLst>
              <a:ext uri="{FF2B5EF4-FFF2-40B4-BE49-F238E27FC236}">
                <a16:creationId xmlns:a16="http://schemas.microsoft.com/office/drawing/2014/main" id="{3A823CB5-3242-691A-79EF-87F159751327}"/>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7E70E734-3CA8-1C6D-270A-D61A9F62927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9</a:t>
            </a:fld>
            <a:endParaRPr kumimoji="0" lang="en-US" dirty="0">
              <a:solidFill>
                <a:schemeClr val="accent3">
                  <a:shade val="75000"/>
                </a:schemeClr>
              </a:solidFill>
            </a:endParaRPr>
          </a:p>
        </p:txBody>
      </p:sp>
    </p:spTree>
    <p:extLst>
      <p:ext uri="{BB962C8B-B14F-4D97-AF65-F5344CB8AC3E}">
        <p14:creationId xmlns:p14="http://schemas.microsoft.com/office/powerpoint/2010/main" val="23275359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6170</TotalTime>
  <Words>2104</Words>
  <Application>Microsoft Office PowerPoint</Application>
  <PresentationFormat>Widescreen</PresentationFormat>
  <Paragraphs>256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Georgia</vt:lpstr>
      <vt:lpstr>Gill Sans MT</vt:lpstr>
      <vt:lpstr>Wingdings</vt:lpstr>
      <vt:lpstr>Wingdings 2</vt:lpstr>
      <vt:lpstr>Civic</vt:lpstr>
      <vt:lpstr>A Call to Covenant –  An Overview of D&amp;C 38</vt:lpstr>
      <vt:lpstr>D&amp;C 38:  A Call to Covenant</vt:lpstr>
      <vt:lpstr>D&amp;C 38:  A Call to Covenant</vt:lpstr>
      <vt:lpstr>D&amp;C 38:  A Call to Covenant</vt:lpstr>
      <vt:lpstr>PowerPoint Presentation</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Arthur Oakman</vt:lpstr>
      <vt:lpstr>D&amp;C 38:  A Call to Covenant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Man</dc:title>
  <dc:creator>Gary Whiting</dc:creator>
  <cp:lastModifiedBy>Gary Whiting</cp:lastModifiedBy>
  <cp:revision>39</cp:revision>
  <dcterms:created xsi:type="dcterms:W3CDTF">2022-05-17T20:38:19Z</dcterms:created>
  <dcterms:modified xsi:type="dcterms:W3CDTF">2023-07-31T13:32:33Z</dcterms:modified>
</cp:coreProperties>
</file>