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7" r:id="rId2"/>
    <p:sldId id="264" r:id="rId3"/>
    <p:sldId id="366" r:id="rId4"/>
    <p:sldId id="386" r:id="rId5"/>
    <p:sldId id="266" r:id="rId6"/>
    <p:sldId id="282" r:id="rId7"/>
    <p:sldId id="368" r:id="rId8"/>
    <p:sldId id="367" r:id="rId9"/>
    <p:sldId id="268" r:id="rId10"/>
    <p:sldId id="372" r:id="rId11"/>
    <p:sldId id="371" r:id="rId12"/>
    <p:sldId id="374" r:id="rId13"/>
    <p:sldId id="375" r:id="rId14"/>
    <p:sldId id="373" r:id="rId15"/>
    <p:sldId id="370" r:id="rId16"/>
    <p:sldId id="287" r:id="rId17"/>
    <p:sldId id="376" r:id="rId18"/>
    <p:sldId id="377" r:id="rId19"/>
    <p:sldId id="387" r:id="rId20"/>
    <p:sldId id="286" r:id="rId21"/>
    <p:sldId id="356" r:id="rId22"/>
    <p:sldId id="258" r:id="rId23"/>
    <p:sldId id="378" r:id="rId24"/>
    <p:sldId id="369" r:id="rId25"/>
    <p:sldId id="383" r:id="rId26"/>
    <p:sldId id="379" r:id="rId27"/>
    <p:sldId id="288" r:id="rId28"/>
    <p:sldId id="302" r:id="rId29"/>
    <p:sldId id="301" r:id="rId30"/>
    <p:sldId id="380" r:id="rId31"/>
    <p:sldId id="382" r:id="rId32"/>
    <p:sldId id="381" r:id="rId33"/>
    <p:sldId id="385" r:id="rId34"/>
    <p:sldId id="3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varScale="1">
        <p:scale>
          <a:sx n="97" d="100"/>
          <a:sy n="97" d="100"/>
        </p:scale>
        <p:origin x="30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9D09B-7448-41D7-8276-A57AED82526B}"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AEB4D-E1D6-4D72-B540-AF2669348123}" type="slidenum">
              <a:rPr lang="en-US" smtClean="0"/>
              <a:t>‹#›</a:t>
            </a:fld>
            <a:endParaRPr lang="en-US"/>
          </a:p>
        </p:txBody>
      </p:sp>
    </p:spTree>
    <p:extLst>
      <p:ext uri="{BB962C8B-B14F-4D97-AF65-F5344CB8AC3E}">
        <p14:creationId xmlns:p14="http://schemas.microsoft.com/office/powerpoint/2010/main" val="286946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eaLnBrk="1" latinLnBrk="0" hangingPunct="1"/>
            <a:fld id="{775E820D-5ECB-43EC-8337-3BFF8494F4E9}" type="datetime1">
              <a:rPr lang="en-US" smtClean="0"/>
              <a:t>8/2/2023</a:t>
            </a:fld>
            <a:endParaRPr lang="en-US"/>
          </a:p>
        </p:txBody>
      </p:sp>
      <p:sp>
        <p:nvSpPr>
          <p:cNvPr id="17" name="Footer Placeholder 16"/>
          <p:cNvSpPr>
            <a:spLocks noGrp="1"/>
          </p:cNvSpPr>
          <p:nvPr>
            <p:ph type="ftr" sz="quarter" idx="11"/>
          </p:nvPr>
        </p:nvSpPr>
        <p:spPr/>
        <p:txBody>
          <a:bodyPr/>
          <a:lstStyle/>
          <a:p>
            <a:r>
              <a:rPr kumimoji="0" lang="en-US"/>
              <a:t>Gary R. Whiting</a:t>
            </a: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494934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DB48742F-1E2F-45BD-A755-356A577CADD1}" type="datetime1">
              <a:rPr lang="en-US" smtClean="0"/>
              <a:t>8/2/2023</a:t>
            </a:fld>
            <a:endParaRPr lang="en-US"/>
          </a:p>
        </p:txBody>
      </p:sp>
      <p:sp>
        <p:nvSpPr>
          <p:cNvPr id="5" name="Footer Placeholder 4"/>
          <p:cNvSpPr>
            <a:spLocks noGrp="1"/>
          </p:cNvSpPr>
          <p:nvPr>
            <p:ph type="ftr" sz="quarter" idx="11"/>
          </p:nvPr>
        </p:nvSpPr>
        <p:spPr/>
        <p:txBody>
          <a:bodyPr/>
          <a:lstStyle/>
          <a:p>
            <a:r>
              <a:rPr kumimoji="0" lang="en-US"/>
              <a:t>Gary R. Whiting</a:t>
            </a:r>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extLst>
      <p:ext uri="{BB962C8B-B14F-4D97-AF65-F5344CB8AC3E}">
        <p14:creationId xmlns:p14="http://schemas.microsoft.com/office/powerpoint/2010/main" val="185698400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1377E98-1D2A-4CF8-90F2-8393653CF9A0}" type="datetime1">
              <a:rPr lang="en-US" smtClean="0"/>
              <a:t>8/2/2023</a:t>
            </a:fld>
            <a:endParaRPr lang="en-US"/>
          </a:p>
        </p:txBody>
      </p:sp>
      <p:sp>
        <p:nvSpPr>
          <p:cNvPr id="5" name="Footer Placeholder 4"/>
          <p:cNvSpPr>
            <a:spLocks noGrp="1"/>
          </p:cNvSpPr>
          <p:nvPr>
            <p:ph type="ftr" sz="quarter" idx="11"/>
          </p:nvPr>
        </p:nvSpPr>
        <p:spPr/>
        <p:txBody>
          <a:bodyPr/>
          <a:lstStyle/>
          <a:p>
            <a:r>
              <a:rPr kumimoji="0" lang="en-US"/>
              <a:t>Gary R. Whiting</a:t>
            </a:r>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3850861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5330A3D4-523D-4124-AECC-5877C282C316}" type="datetime1">
              <a:rPr lang="en-US" smtClean="0"/>
              <a:t>8/2/2023</a:t>
            </a:fld>
            <a:endParaRPr lang="en-US"/>
          </a:p>
        </p:txBody>
      </p:sp>
      <p:sp>
        <p:nvSpPr>
          <p:cNvPr id="5" name="Footer Placeholder 4"/>
          <p:cNvSpPr>
            <a:spLocks noGrp="1"/>
          </p:cNvSpPr>
          <p:nvPr>
            <p:ph type="ftr" sz="quarter" idx="11"/>
          </p:nvPr>
        </p:nvSpPr>
        <p:spPr/>
        <p:txBody>
          <a:bodyPr/>
          <a:lstStyle/>
          <a:p>
            <a:r>
              <a:rPr kumimoji="0" lang="en-US"/>
              <a:t>Gary R. Whiting</a:t>
            </a:r>
          </a:p>
        </p:txBody>
      </p:sp>
      <p:sp>
        <p:nvSpPr>
          <p:cNvPr id="6" name="Slide Number Placeholder 5"/>
          <p:cNvSpPr>
            <a:spLocks noGrp="1"/>
          </p:cNvSpPr>
          <p:nvPr>
            <p:ph type="sldNum" sz="quarter" idx="12"/>
          </p:nvPr>
        </p:nvSpPr>
        <p:spPr>
          <a:xfrm>
            <a:off x="5815584" y="1026373"/>
            <a:ext cx="6096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402336" y="1527048"/>
            <a:ext cx="11338560" cy="4572000"/>
          </a:xfrm>
        </p:spPr>
        <p:txBody>
          <a:bodyPr/>
          <a:lstStyle>
            <a:lvl1pPr>
              <a:defRPr sz="3200"/>
            </a:lvl1pPr>
            <a:lvl2pPr>
              <a:defRPr sz="2800"/>
            </a:lvl2pPr>
            <a:lvl3pPr>
              <a:defRPr sz="24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07587734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r>
              <a:rPr kumimoji="0" lang="en-US"/>
              <a:t>Gary R. Whiting</a:t>
            </a:r>
          </a:p>
        </p:txBody>
      </p:sp>
      <p:sp>
        <p:nvSpPr>
          <p:cNvPr id="4" name="Date Placeholder 3"/>
          <p:cNvSpPr>
            <a:spLocks noGrp="1"/>
          </p:cNvSpPr>
          <p:nvPr>
            <p:ph type="dt" sz="half" idx="10"/>
          </p:nvPr>
        </p:nvSpPr>
        <p:spPr/>
        <p:txBody>
          <a:bodyPr/>
          <a:lstStyle/>
          <a:p>
            <a:pPr eaLnBrk="1" latinLnBrk="0" hangingPunct="1"/>
            <a:fld id="{98A5940D-7D94-4BDC-9132-A98A545DDBA5}" type="datetime1">
              <a:rPr lang="en-US" smtClean="0"/>
              <a:t>8/2/2023</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1132343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pPr eaLnBrk="1" latinLnBrk="0" hangingPunct="1"/>
            <a:fld id="{30D4631C-2901-49EC-BE26-333AA301D178}" type="datetime1">
              <a:rPr lang="en-US" smtClean="0"/>
              <a:t>8/2/2023</a:t>
            </a:fld>
            <a:endParaRPr lang="en-US"/>
          </a:p>
        </p:txBody>
      </p:sp>
      <p:sp>
        <p:nvSpPr>
          <p:cNvPr id="6" name="Footer Placeholder 5"/>
          <p:cNvSpPr>
            <a:spLocks noGrp="1"/>
          </p:cNvSpPr>
          <p:nvPr>
            <p:ph type="ftr" sz="quarter" idx="11"/>
          </p:nvPr>
        </p:nvSpPr>
        <p:spPr/>
        <p:txBody>
          <a:bodyPr/>
          <a:lstStyle/>
          <a:p>
            <a:r>
              <a:rPr kumimoji="0" lang="en-US"/>
              <a:t>Gary R. Whiting</a:t>
            </a:r>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3200"/>
            </a:lvl1pPr>
            <a:lvl2pPr>
              <a:defRPr sz="2800"/>
            </a:lvl2pPr>
            <a:lvl3pPr>
              <a:defRPr sz="24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Content Placeholder 11"/>
          <p:cNvSpPr>
            <a:spLocks noGrp="1"/>
          </p:cNvSpPr>
          <p:nvPr>
            <p:ph sz="half" idx="2"/>
          </p:nvPr>
        </p:nvSpPr>
        <p:spPr>
          <a:xfrm>
            <a:off x="6400800" y="1371600"/>
            <a:ext cx="5384800" cy="4681728"/>
          </a:xfrm>
        </p:spPr>
        <p:txBody>
          <a:bodyPr/>
          <a:lstStyle>
            <a:lvl1pPr>
              <a:defRPr sz="3200"/>
            </a:lvl1pPr>
            <a:lvl2pPr>
              <a:defRPr sz="2800"/>
            </a:lvl2pPr>
            <a:lvl3pPr>
              <a:defRPr sz="24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61670990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A31BF92C-F280-48CD-92B5-B26D1062B8CE}" type="datetime1">
              <a:rPr lang="en-US" smtClean="0"/>
              <a:t>8/2/2023</a:t>
            </a:fld>
            <a:endParaRPr lang="en-US"/>
          </a:p>
        </p:txBody>
      </p:sp>
      <p:sp>
        <p:nvSpPr>
          <p:cNvPr id="8" name="Footer Placeholder 7"/>
          <p:cNvSpPr>
            <a:spLocks noGrp="1"/>
          </p:cNvSpPr>
          <p:nvPr>
            <p:ph type="ftr" sz="quarter" idx="11"/>
          </p:nvPr>
        </p:nvSpPr>
        <p:spPr>
          <a:xfrm>
            <a:off x="406400" y="6409944"/>
            <a:ext cx="4775200" cy="365760"/>
          </a:xfrm>
        </p:spPr>
        <p:txBody>
          <a:bodyPr/>
          <a:lstStyle/>
          <a:p>
            <a:r>
              <a:rPr kumimoji="0" lang="en-US"/>
              <a:t>Gary R. Whiting</a:t>
            </a: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403881825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E14483EF-D59E-41F8-9295-8C4E9DA8CDAC}" type="datetime1">
              <a:rPr lang="en-US" smtClean="0"/>
              <a:t>8/2/2023</a:t>
            </a:fld>
            <a:endParaRPr lang="en-US"/>
          </a:p>
        </p:txBody>
      </p:sp>
      <p:sp>
        <p:nvSpPr>
          <p:cNvPr id="4" name="Footer Placeholder 3"/>
          <p:cNvSpPr>
            <a:spLocks noGrp="1"/>
          </p:cNvSpPr>
          <p:nvPr>
            <p:ph type="ftr" sz="quarter" idx="11"/>
          </p:nvPr>
        </p:nvSpPr>
        <p:spPr/>
        <p:txBody>
          <a:bodyPr/>
          <a:lstStyle/>
          <a:p>
            <a:r>
              <a:rPr kumimoji="0" lang="en-US"/>
              <a:t>Gary R. Whiting</a:t>
            </a:r>
            <a:endParaRPr kumimoji="0" lang="en-US" dirty="0"/>
          </a:p>
        </p:txBody>
      </p:sp>
      <p:sp>
        <p:nvSpPr>
          <p:cNvPr id="5" name="Slide Number Placeholder 4"/>
          <p:cNvSpPr>
            <a:spLocks noGrp="1"/>
          </p:cNvSpPr>
          <p:nvPr>
            <p:ph type="sldNum" sz="quarter" idx="12"/>
          </p:nvPr>
        </p:nvSpPr>
        <p:spPr>
          <a:xfrm>
            <a:off x="5791200" y="1036021"/>
            <a:ext cx="609600" cy="441325"/>
          </a:xfrm>
        </p:spPr>
        <p:txBody>
          <a:bodyPr/>
          <a:lstStyle/>
          <a:p>
            <a:fld id="{2C6B1FF6-39B9-40F5-8B67-33C6354A3D4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291877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pPr eaLnBrk="1" latinLnBrk="0" hangingPunct="1"/>
            <a:fld id="{29EC456D-1FDC-46F3-97B1-4FA04A51AD29}" type="datetime1">
              <a:rPr lang="en-US" smtClean="0"/>
              <a:t>8/2/2023</a:t>
            </a:fld>
            <a:endParaRPr lang="en-US"/>
          </a:p>
        </p:txBody>
      </p:sp>
      <p:sp>
        <p:nvSpPr>
          <p:cNvPr id="3" name="Footer Placeholder 2"/>
          <p:cNvSpPr>
            <a:spLocks noGrp="1"/>
          </p:cNvSpPr>
          <p:nvPr>
            <p:ph type="ftr" sz="quarter" idx="11"/>
          </p:nvPr>
        </p:nvSpPr>
        <p:spPr/>
        <p:txBody>
          <a:bodyPr/>
          <a:lstStyle/>
          <a:p>
            <a:r>
              <a:rPr kumimoji="0" lang="en-US"/>
              <a:t>Gary R. Whiting</a:t>
            </a:r>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174455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pPr eaLnBrk="1" latinLnBrk="0" hangingPunct="1"/>
            <a:fld id="{3FA8E982-6004-42CB-9615-600490BB59DA}" type="datetime1">
              <a:rPr lang="en-US" smtClean="0"/>
              <a:t>8/2/2023</a:t>
            </a:fld>
            <a:endParaRPr lang="en-US"/>
          </a:p>
        </p:txBody>
      </p:sp>
      <p:sp>
        <p:nvSpPr>
          <p:cNvPr id="6" name="Footer Placeholder 5"/>
          <p:cNvSpPr>
            <a:spLocks noGrp="1"/>
          </p:cNvSpPr>
          <p:nvPr>
            <p:ph type="ftr" sz="quarter" idx="11"/>
          </p:nvPr>
        </p:nvSpPr>
        <p:spPr>
          <a:xfrm>
            <a:off x="402336" y="6410848"/>
            <a:ext cx="4511040" cy="365760"/>
          </a:xfrm>
        </p:spPr>
        <p:txBody>
          <a:bodyPr/>
          <a:lstStyle/>
          <a:p>
            <a:r>
              <a:rPr kumimoji="0" lang="en-US"/>
              <a:t>Gary R. Whiting</a:t>
            </a:r>
            <a:endParaRPr kumimoji="0" lang="en-US" dirty="0"/>
          </a:p>
        </p:txBody>
      </p:sp>
    </p:spTree>
    <p:extLst>
      <p:ext uri="{BB962C8B-B14F-4D97-AF65-F5344CB8AC3E}">
        <p14:creationId xmlns:p14="http://schemas.microsoft.com/office/powerpoint/2010/main" val="36594292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pPr eaLnBrk="1" latinLnBrk="0" hangingPunct="1"/>
            <a:fld id="{3967172A-E3BE-4133-9B2F-39A197BF8D26}" type="datetime1">
              <a:rPr lang="en-US" smtClean="0"/>
              <a:t>8/2/2023</a:t>
            </a:fld>
            <a:endParaRPr lang="en-US" dirty="0"/>
          </a:p>
        </p:txBody>
      </p:sp>
      <p:sp>
        <p:nvSpPr>
          <p:cNvPr id="6" name="Footer Placeholder 5"/>
          <p:cNvSpPr>
            <a:spLocks noGrp="1"/>
          </p:cNvSpPr>
          <p:nvPr>
            <p:ph type="ftr" sz="quarter" idx="11"/>
          </p:nvPr>
        </p:nvSpPr>
        <p:spPr>
          <a:xfrm>
            <a:off x="402336" y="6410848"/>
            <a:ext cx="4779264" cy="365760"/>
          </a:xfrm>
        </p:spPr>
        <p:txBody>
          <a:bodyPr/>
          <a:lstStyle/>
          <a:p>
            <a:r>
              <a:rPr kumimoji="0" lang="en-US"/>
              <a:t>Gary R. Whiting</a:t>
            </a:r>
            <a:endParaRPr kumimoji="0" lang="en-US" dirty="0"/>
          </a:p>
        </p:txBody>
      </p:sp>
    </p:spTree>
    <p:extLst>
      <p:ext uri="{BB962C8B-B14F-4D97-AF65-F5344CB8AC3E}">
        <p14:creationId xmlns:p14="http://schemas.microsoft.com/office/powerpoint/2010/main" val="174652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FA814398-C2A0-4C16-84A4-43E910D866C0}" type="datetime1">
              <a:rPr lang="en-US" smtClean="0"/>
              <a:t>8/2/2023</a:t>
            </a:fld>
            <a:endParaRPr lang="en-US" sz="1400" dirty="0">
              <a:solidFill>
                <a:srgbClr val="FFFFFF"/>
              </a:solidFill>
            </a:endParaRPr>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r>
              <a:rPr kumimoji="0" lang="en-US">
                <a:solidFill>
                  <a:srgbClr val="FFFFFF"/>
                </a:solidFill>
              </a:rPr>
              <a:t>Gary R. Whiting</a:t>
            </a:r>
            <a:endParaRPr kumimoji="0" lang="en-US" dirty="0">
              <a:solidFill>
                <a:srgbClr val="FFFFFF"/>
              </a:solidFill>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915815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9327-2395-4337-8CA7-C5ACC96F2CCD}"/>
              </a:ext>
            </a:extLst>
          </p:cNvPr>
          <p:cNvSpPr>
            <a:spLocks noGrp="1"/>
          </p:cNvSpPr>
          <p:nvPr>
            <p:ph type="ctrTitle"/>
          </p:nvPr>
        </p:nvSpPr>
        <p:spPr>
          <a:xfrm>
            <a:off x="246043" y="330507"/>
            <a:ext cx="11699913" cy="1740664"/>
          </a:xfrm>
        </p:spPr>
        <p:txBody>
          <a:bodyPr anchor="t">
            <a:normAutofit/>
          </a:bodyPr>
          <a:lstStyle/>
          <a:p>
            <a:pPr algn="ctr"/>
            <a:r>
              <a:rPr lang="en-US" dirty="0">
                <a:solidFill>
                  <a:srgbClr val="0070C0"/>
                </a:solidFill>
              </a:rPr>
              <a:t>A Call to Covenant: </a:t>
            </a:r>
            <a:br>
              <a:rPr lang="en-US" dirty="0">
                <a:solidFill>
                  <a:srgbClr val="0070C0"/>
                </a:solidFill>
              </a:rPr>
            </a:br>
            <a:r>
              <a:rPr lang="en-US" dirty="0">
                <a:solidFill>
                  <a:srgbClr val="0070C0"/>
                </a:solidFill>
              </a:rPr>
              <a:t>Purify the Church</a:t>
            </a:r>
          </a:p>
        </p:txBody>
      </p:sp>
      <p:sp>
        <p:nvSpPr>
          <p:cNvPr id="3" name="Subtitle 2">
            <a:extLst>
              <a:ext uri="{FF2B5EF4-FFF2-40B4-BE49-F238E27FC236}">
                <a16:creationId xmlns:a16="http://schemas.microsoft.com/office/drawing/2014/main" id="{0CD97BF5-3A23-40AD-992B-388B7AEBED35}"/>
              </a:ext>
            </a:extLst>
          </p:cNvPr>
          <p:cNvSpPr>
            <a:spLocks noGrp="1"/>
          </p:cNvSpPr>
          <p:nvPr>
            <p:ph type="subTitle" idx="1"/>
          </p:nvPr>
        </p:nvSpPr>
        <p:spPr>
          <a:xfrm>
            <a:off x="1412358" y="3509170"/>
            <a:ext cx="9367282" cy="1561791"/>
          </a:xfrm>
        </p:spPr>
        <p:txBody>
          <a:bodyPr>
            <a:normAutofit/>
          </a:bodyPr>
          <a:lstStyle/>
          <a:p>
            <a:r>
              <a:rPr lang="en-US" sz="2400" dirty="0"/>
              <a:t>A Study of D&amp;C 38 - Lesson 3</a:t>
            </a:r>
          </a:p>
          <a:p>
            <a:r>
              <a:rPr lang="en-US" sz="1800" dirty="0"/>
              <a:t>Elder Gary R.  Whiting</a:t>
            </a:r>
          </a:p>
          <a:p>
            <a:r>
              <a:rPr lang="en-US" sz="1800" dirty="0"/>
              <a:t>Odessa Reunion 2023</a:t>
            </a:r>
          </a:p>
        </p:txBody>
      </p:sp>
    </p:spTree>
    <p:extLst>
      <p:ext uri="{BB962C8B-B14F-4D97-AF65-F5344CB8AC3E}">
        <p14:creationId xmlns:p14="http://schemas.microsoft.com/office/powerpoint/2010/main" val="154222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20337" y="1527048"/>
            <a:ext cx="11777031" cy="4572000"/>
          </a:xfrm>
        </p:spPr>
        <p:txBody>
          <a:bodyPr>
            <a:normAutofit/>
          </a:bodyPr>
          <a:lstStyle/>
          <a:p>
            <a:r>
              <a:rPr lang="en-US" dirty="0"/>
              <a:t>How does Jesus introduce himself to us?</a:t>
            </a:r>
          </a:p>
          <a:p>
            <a:r>
              <a:rPr lang="en-US" dirty="0"/>
              <a:t>The God who speaks (1a).</a:t>
            </a:r>
          </a:p>
          <a:p>
            <a:pPr lvl="1"/>
            <a:r>
              <a:rPr lang="en-US" dirty="0"/>
              <a:t>And God said …</a:t>
            </a:r>
          </a:p>
          <a:p>
            <a:pPr lvl="1"/>
            <a:r>
              <a:rPr lang="en-US" dirty="0"/>
              <a:t>Isaiah 45:19 I haven’t spoken in secret … I speak things that are right</a:t>
            </a:r>
          </a:p>
          <a:p>
            <a:r>
              <a:rPr lang="en-US" dirty="0"/>
              <a:t>Jesus Christ (1a, c).</a:t>
            </a:r>
          </a:p>
          <a:p>
            <a:pPr lvl="1"/>
            <a:r>
              <a:rPr lang="en-US" dirty="0"/>
              <a:t>This is his name and title</a:t>
            </a:r>
          </a:p>
          <a:p>
            <a:pPr lvl="1"/>
            <a:r>
              <a:rPr lang="en-US" dirty="0"/>
              <a:t>“God will save his people from their sins” (Matthew 2:4).</a:t>
            </a:r>
          </a:p>
          <a:p>
            <a:pPr lvl="1"/>
            <a:r>
              <a:rPr lang="en-US" dirty="0"/>
              <a:t>Christ = Messiah, the chosen and anointed One of Israel</a:t>
            </a:r>
          </a:p>
          <a:p>
            <a:endParaRPr lang="en-US" dirty="0"/>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10</a:t>
            </a:fld>
            <a:endParaRPr kumimoji="0" lang="en-US" dirty="0"/>
          </a:p>
        </p:txBody>
      </p:sp>
    </p:spTree>
    <p:extLst>
      <p:ext uri="{BB962C8B-B14F-4D97-AF65-F5344CB8AC3E}">
        <p14:creationId xmlns:p14="http://schemas.microsoft.com/office/powerpoint/2010/main" val="60956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20337" y="1527048"/>
            <a:ext cx="11777031" cy="4572000"/>
          </a:xfrm>
        </p:spPr>
        <p:txBody>
          <a:bodyPr>
            <a:normAutofit/>
          </a:bodyPr>
          <a:lstStyle/>
          <a:p>
            <a:r>
              <a:rPr lang="en-US" dirty="0"/>
              <a:t>The great I AM (1a).</a:t>
            </a:r>
          </a:p>
          <a:p>
            <a:pPr lvl="1"/>
            <a:r>
              <a:rPr lang="en-US" dirty="0"/>
              <a:t>Exodus 3:13-14 This is the name of God given to Moses.</a:t>
            </a:r>
          </a:p>
          <a:p>
            <a:pPr lvl="1"/>
            <a:r>
              <a:rPr lang="en-US" dirty="0"/>
              <a:t>John records several times Jesus used this name.</a:t>
            </a:r>
          </a:p>
          <a:p>
            <a:r>
              <a:rPr lang="en-US" dirty="0"/>
              <a:t>Alpha and Omega, the beginning and the end (1a).</a:t>
            </a:r>
          </a:p>
          <a:p>
            <a:pPr lvl="1"/>
            <a:r>
              <a:rPr lang="en-US" dirty="0"/>
              <a:t>Revelation 1:8, 11 – the name Jesus used to identify himself in the Revelation given to John.</a:t>
            </a:r>
          </a:p>
          <a:p>
            <a:pPr lvl="1"/>
            <a:r>
              <a:rPr lang="en-US" dirty="0"/>
              <a:t>Timeless, eternal, infinite</a:t>
            </a:r>
          </a:p>
          <a:p>
            <a:pPr lvl="1"/>
            <a:endParaRPr lang="en-US" dirty="0"/>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11</a:t>
            </a:fld>
            <a:endParaRPr kumimoji="0" lang="en-US" dirty="0"/>
          </a:p>
        </p:txBody>
      </p:sp>
    </p:spTree>
    <p:extLst>
      <p:ext uri="{BB962C8B-B14F-4D97-AF65-F5344CB8AC3E}">
        <p14:creationId xmlns:p14="http://schemas.microsoft.com/office/powerpoint/2010/main" val="370356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20337" y="1527048"/>
            <a:ext cx="11777031" cy="4572000"/>
          </a:xfrm>
        </p:spPr>
        <p:txBody>
          <a:bodyPr>
            <a:normAutofit/>
          </a:bodyPr>
          <a:lstStyle/>
          <a:p>
            <a:r>
              <a:rPr lang="en-US" dirty="0"/>
              <a:t>Creator (1a, b).</a:t>
            </a:r>
          </a:p>
          <a:p>
            <a:pPr lvl="1"/>
            <a:r>
              <a:rPr lang="en-US" dirty="0"/>
              <a:t>Existed prior to the creation of the world.</a:t>
            </a:r>
          </a:p>
          <a:p>
            <a:pPr lvl="1"/>
            <a:r>
              <a:rPr lang="en-US" dirty="0"/>
              <a:t>Viewed all eternity</a:t>
            </a:r>
          </a:p>
          <a:p>
            <a:pPr lvl="1"/>
            <a:r>
              <a:rPr lang="en-US" dirty="0"/>
              <a:t>Comprehended the seraphic (angelic) hosts of heaven (Lord Sabaoth)</a:t>
            </a:r>
          </a:p>
          <a:p>
            <a:pPr lvl="1"/>
            <a:r>
              <a:rPr lang="en-US" dirty="0"/>
              <a:t>I spoke and the world was made.</a:t>
            </a:r>
          </a:p>
          <a:p>
            <a:pPr lvl="1"/>
            <a:r>
              <a:rPr lang="en-US" dirty="0"/>
              <a:t>All things came by me (John 1:2-3).</a:t>
            </a:r>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12</a:t>
            </a:fld>
            <a:endParaRPr kumimoji="0" lang="en-US" dirty="0"/>
          </a:p>
        </p:txBody>
      </p:sp>
    </p:spTree>
    <p:extLst>
      <p:ext uri="{BB962C8B-B14F-4D97-AF65-F5344CB8AC3E}">
        <p14:creationId xmlns:p14="http://schemas.microsoft.com/office/powerpoint/2010/main" val="18567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20337" y="1527048"/>
            <a:ext cx="11777031" cy="4572000"/>
          </a:xfrm>
        </p:spPr>
        <p:txBody>
          <a:bodyPr>
            <a:normAutofit/>
          </a:bodyPr>
          <a:lstStyle/>
          <a:p>
            <a:r>
              <a:rPr lang="en-US" dirty="0"/>
              <a:t>All-knowing [Omniscient] (1b).</a:t>
            </a:r>
          </a:p>
          <a:p>
            <a:pPr lvl="1"/>
            <a:r>
              <a:rPr lang="en-US" dirty="0"/>
              <a:t>Knows all things</a:t>
            </a:r>
          </a:p>
          <a:p>
            <a:r>
              <a:rPr lang="en-US" dirty="0"/>
              <a:t>Omnipresent (1b).</a:t>
            </a:r>
          </a:p>
          <a:p>
            <a:pPr lvl="1"/>
            <a:r>
              <a:rPr lang="en-US" dirty="0"/>
              <a:t>All things are present before me (see 1a).</a:t>
            </a:r>
          </a:p>
          <a:p>
            <a:r>
              <a:rPr lang="en-US" dirty="0"/>
              <a:t>God of the Everlasting Covenant (1b).</a:t>
            </a:r>
          </a:p>
          <a:p>
            <a:pPr lvl="1"/>
            <a:r>
              <a:rPr lang="en-US" dirty="0"/>
              <a:t>Zion of Enoch in my bosom.</a:t>
            </a:r>
          </a:p>
          <a:p>
            <a:r>
              <a:rPr lang="en-US" dirty="0"/>
              <a:t>The God who will return</a:t>
            </a:r>
          </a:p>
          <a:p>
            <a:pPr lvl="1"/>
            <a:r>
              <a:rPr lang="en-US" dirty="0"/>
              <a:t>He is the Lord of Zion</a:t>
            </a:r>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13</a:t>
            </a:fld>
            <a:endParaRPr kumimoji="0" lang="en-US" dirty="0"/>
          </a:p>
        </p:txBody>
      </p:sp>
    </p:spTree>
    <p:extLst>
      <p:ext uri="{BB962C8B-B14F-4D97-AF65-F5344CB8AC3E}">
        <p14:creationId xmlns:p14="http://schemas.microsoft.com/office/powerpoint/2010/main" val="196885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20337" y="1527048"/>
            <a:ext cx="11777031" cy="4572000"/>
          </a:xfrm>
        </p:spPr>
        <p:txBody>
          <a:bodyPr>
            <a:normAutofit/>
          </a:bodyPr>
          <a:lstStyle/>
          <a:p>
            <a:r>
              <a:rPr lang="en-US" dirty="0"/>
              <a:t>Redeemer (1c).</a:t>
            </a:r>
          </a:p>
          <a:p>
            <a:r>
              <a:rPr lang="en-US" dirty="0"/>
              <a:t>Savior (1c).</a:t>
            </a:r>
          </a:p>
          <a:p>
            <a:r>
              <a:rPr lang="en-US" dirty="0"/>
              <a:t>Intercessor (1c).</a:t>
            </a:r>
          </a:p>
          <a:p>
            <a:r>
              <a:rPr lang="en-US" dirty="0"/>
              <a:t>Advocate with the Father (1c).</a:t>
            </a:r>
          </a:p>
          <a:p>
            <a:pPr lvl="1"/>
            <a:r>
              <a:rPr lang="en-US" dirty="0"/>
              <a:t>D&amp;C 45:1c; D&amp;C 28:2b</a:t>
            </a:r>
          </a:p>
          <a:p>
            <a:r>
              <a:rPr lang="en-US" dirty="0"/>
              <a:t>The Way, the Truth and the Life (1c).</a:t>
            </a:r>
          </a:p>
          <a:p>
            <a:pPr lvl="1"/>
            <a:r>
              <a:rPr lang="en-US" dirty="0"/>
              <a:t>See John 14:6</a:t>
            </a:r>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14</a:t>
            </a:fld>
            <a:endParaRPr kumimoji="0" lang="en-US" dirty="0"/>
          </a:p>
        </p:txBody>
      </p:sp>
    </p:spTree>
    <p:extLst>
      <p:ext uri="{BB962C8B-B14F-4D97-AF65-F5344CB8AC3E}">
        <p14:creationId xmlns:p14="http://schemas.microsoft.com/office/powerpoint/2010/main" val="3445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20337" y="1527048"/>
            <a:ext cx="11777031" cy="4572000"/>
          </a:xfrm>
        </p:spPr>
        <p:txBody>
          <a:bodyPr>
            <a:normAutofit/>
          </a:bodyPr>
          <a:lstStyle/>
          <a:p>
            <a:r>
              <a:rPr lang="en-US" dirty="0"/>
              <a:t>Judge (1d-e).</a:t>
            </a:r>
          </a:p>
          <a:p>
            <a:pPr lvl="1"/>
            <a:r>
              <a:rPr lang="en-US" dirty="0"/>
              <a:t>Reserved the wicked for the judgment at the end of the earth.</a:t>
            </a:r>
          </a:p>
          <a:p>
            <a:pPr lvl="1"/>
            <a:r>
              <a:rPr lang="en-US" dirty="0"/>
              <a:t>Saves those who believe in his name.</a:t>
            </a:r>
          </a:p>
          <a:p>
            <a:r>
              <a:rPr lang="en-US" dirty="0"/>
              <a:t>King</a:t>
            </a:r>
          </a:p>
          <a:p>
            <a:pPr lvl="1"/>
            <a:r>
              <a:rPr lang="en-US" dirty="0"/>
              <a:t>Sets the law</a:t>
            </a:r>
          </a:p>
          <a:p>
            <a:pPr lvl="1"/>
            <a:r>
              <a:rPr lang="en-US" dirty="0"/>
              <a:t>Enforces the law</a:t>
            </a:r>
          </a:p>
          <a:p>
            <a:pPr lvl="1"/>
            <a:r>
              <a:rPr lang="en-US" dirty="0"/>
              <a:t>Romans 13:1-2 IV</a:t>
            </a:r>
          </a:p>
          <a:p>
            <a:pPr lvl="1"/>
            <a:r>
              <a:rPr lang="en-US" dirty="0"/>
              <a:t>Isaiah 33:22 – the Lord is our judge, our lawgiver, our king.</a:t>
            </a:r>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15</a:t>
            </a:fld>
            <a:endParaRPr kumimoji="0" lang="en-US" dirty="0"/>
          </a:p>
        </p:txBody>
      </p:sp>
    </p:spTree>
    <p:extLst>
      <p:ext uri="{BB962C8B-B14F-4D97-AF65-F5344CB8AC3E}">
        <p14:creationId xmlns:p14="http://schemas.microsoft.com/office/powerpoint/2010/main" val="48492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D&amp;C 38:2 a-c</a:t>
            </a:r>
          </a:p>
        </p:txBody>
      </p:sp>
      <p:sp>
        <p:nvSpPr>
          <p:cNvPr id="6" name="TextBox 5">
            <a:extLst>
              <a:ext uri="{FF2B5EF4-FFF2-40B4-BE49-F238E27FC236}">
                <a16:creationId xmlns:a16="http://schemas.microsoft.com/office/drawing/2014/main" id="{35494435-BBE3-45FA-A185-C97EB5D35A65}"/>
              </a:ext>
            </a:extLst>
          </p:cNvPr>
          <p:cNvSpPr txBox="1"/>
          <p:nvPr/>
        </p:nvSpPr>
        <p:spPr>
          <a:xfrm>
            <a:off x="187287" y="1577206"/>
            <a:ext cx="11799065"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2a. </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But, behold, verily, verily I say unto you, that mine eyes are upon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srgbClr val="0000FF"/>
                </a:solidFill>
                <a:latin typeface="Georgia" panose="02040502050405020303" pitchFamily="18" charset="0"/>
              </a:rPr>
              <a:t>b. </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I am in your midst and ye can not see me, but the day soon cometh that ye shall see me and know that I am; for the veil of darkness shall soon be rent, and he that is not purified shall not abide the day: wherefore, gird up your loins and be prepared.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srgbClr val="0000FF"/>
              </a:solidFill>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c. </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Behold, the kingdom is yours and the enemy shall not overcome. </a:t>
            </a:r>
          </a:p>
        </p:txBody>
      </p:sp>
      <p:sp>
        <p:nvSpPr>
          <p:cNvPr id="7" name="Date Placeholder 6">
            <a:extLst>
              <a:ext uri="{FF2B5EF4-FFF2-40B4-BE49-F238E27FC236}">
                <a16:creationId xmlns:a16="http://schemas.microsoft.com/office/drawing/2014/main" id="{2218CE97-A9BB-F514-C364-5FBE6BC5BF10}"/>
              </a:ext>
            </a:extLst>
          </p:cNvPr>
          <p:cNvSpPr>
            <a:spLocks noGrp="1"/>
          </p:cNvSpPr>
          <p:nvPr>
            <p:ph type="dt" sz="half" idx="10"/>
          </p:nvPr>
        </p:nvSpPr>
        <p:spPr/>
        <p:txBody>
          <a:bodyPr/>
          <a:lstStyle/>
          <a:p>
            <a:pPr eaLnBrk="1" latinLnBrk="0" hangingPunct="1"/>
            <a:fld id="{B7DEA373-8D54-4804-AE75-73B282CBC3FD}" type="datetime1">
              <a:rPr lang="en-US" smtClean="0"/>
              <a:t>8/2/2023</a:t>
            </a:fld>
            <a:endParaRPr lang="en-US"/>
          </a:p>
        </p:txBody>
      </p:sp>
      <p:sp>
        <p:nvSpPr>
          <p:cNvPr id="8" name="Footer Placeholder 7">
            <a:extLst>
              <a:ext uri="{FF2B5EF4-FFF2-40B4-BE49-F238E27FC236}">
                <a16:creationId xmlns:a16="http://schemas.microsoft.com/office/drawing/2014/main" id="{F4380D81-9FE4-D6C9-DFE2-7C7261F282FC}"/>
              </a:ext>
            </a:extLst>
          </p:cNvPr>
          <p:cNvSpPr>
            <a:spLocks noGrp="1"/>
          </p:cNvSpPr>
          <p:nvPr>
            <p:ph type="ftr" sz="quarter" idx="11"/>
          </p:nvPr>
        </p:nvSpPr>
        <p:spPr/>
        <p:txBody>
          <a:bodyPr/>
          <a:lstStyle/>
          <a:p>
            <a:r>
              <a:rPr kumimoji="0" lang="en-US"/>
              <a:t>Gary R. Whiting</a:t>
            </a:r>
            <a:endParaRPr kumimoji="0" lang="en-US" dirty="0"/>
          </a:p>
        </p:txBody>
      </p:sp>
      <p:sp>
        <p:nvSpPr>
          <p:cNvPr id="9" name="Slide Number Placeholder 8">
            <a:extLst>
              <a:ext uri="{FF2B5EF4-FFF2-40B4-BE49-F238E27FC236}">
                <a16:creationId xmlns:a16="http://schemas.microsoft.com/office/drawing/2014/main" id="{71FCD027-1B3B-9386-CA73-76ACA8C34DC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16</a:t>
            </a:fld>
            <a:endParaRPr kumimoji="0" lang="en-US" dirty="0"/>
          </a:p>
        </p:txBody>
      </p:sp>
    </p:spTree>
    <p:extLst>
      <p:ext uri="{BB962C8B-B14F-4D97-AF65-F5344CB8AC3E}">
        <p14:creationId xmlns:p14="http://schemas.microsoft.com/office/powerpoint/2010/main" val="703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20337" y="1527048"/>
            <a:ext cx="11777031" cy="4877936"/>
          </a:xfrm>
        </p:spPr>
        <p:txBody>
          <a:bodyPr>
            <a:normAutofit/>
          </a:bodyPr>
          <a:lstStyle/>
          <a:p>
            <a:r>
              <a:rPr lang="en-US" dirty="0"/>
              <a:t>The Lord seeks to purify the church by his immediate presence in “our midst” (2a).</a:t>
            </a:r>
          </a:p>
          <a:p>
            <a:pPr lvl="1"/>
            <a:r>
              <a:rPr lang="en-US" dirty="0"/>
              <a:t>Lesson 2 covered this.</a:t>
            </a:r>
          </a:p>
          <a:p>
            <a:r>
              <a:rPr lang="en-US" dirty="0"/>
              <a:t>His eyes are upon us.</a:t>
            </a:r>
          </a:p>
          <a:p>
            <a:pPr lvl="1"/>
            <a:r>
              <a:rPr lang="en-US" dirty="0"/>
              <a:t>Not as a spy</a:t>
            </a:r>
          </a:p>
          <a:p>
            <a:pPr lvl="1"/>
            <a:r>
              <a:rPr lang="en-US" dirty="0"/>
              <a:t>As a shepherd watches his flock (see John 10).</a:t>
            </a:r>
          </a:p>
          <a:p>
            <a:pPr lvl="1"/>
            <a:r>
              <a:rPr lang="en-US" dirty="0"/>
              <a:t>To guard us.</a:t>
            </a:r>
          </a:p>
          <a:p>
            <a:pPr lvl="1"/>
            <a:r>
              <a:rPr lang="en-US" dirty="0"/>
              <a:t>To guide us.</a:t>
            </a:r>
          </a:p>
          <a:p>
            <a:pPr lvl="1"/>
            <a:r>
              <a:rPr lang="en-US" dirty="0"/>
              <a:t>To correct us.</a:t>
            </a:r>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17</a:t>
            </a:fld>
            <a:endParaRPr kumimoji="0" lang="en-US" dirty="0"/>
          </a:p>
        </p:txBody>
      </p:sp>
    </p:spTree>
    <p:extLst>
      <p:ext uri="{BB962C8B-B14F-4D97-AF65-F5344CB8AC3E}">
        <p14:creationId xmlns:p14="http://schemas.microsoft.com/office/powerpoint/2010/main" val="354299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20337" y="1527048"/>
            <a:ext cx="11777031" cy="4877936"/>
          </a:xfrm>
        </p:spPr>
        <p:txBody>
          <a:bodyPr>
            <a:normAutofit/>
          </a:bodyPr>
          <a:lstStyle/>
          <a:p>
            <a:r>
              <a:rPr lang="en-US" dirty="0"/>
              <a:t>The promise of the Second Coming (2b).</a:t>
            </a:r>
          </a:p>
          <a:p>
            <a:pPr lvl="1"/>
            <a:r>
              <a:rPr lang="en-US" dirty="0"/>
              <a:t>Cannot see me, but soon will.</a:t>
            </a:r>
          </a:p>
          <a:p>
            <a:pPr lvl="1"/>
            <a:r>
              <a:rPr lang="en-US" dirty="0"/>
              <a:t>Veil of darkness will be rent (torn).</a:t>
            </a:r>
          </a:p>
          <a:p>
            <a:r>
              <a:rPr lang="en-US" dirty="0"/>
              <a:t>He brings the voice of warning (2b).</a:t>
            </a:r>
          </a:p>
          <a:p>
            <a:pPr lvl="1"/>
            <a:r>
              <a:rPr lang="en-US" dirty="0"/>
              <a:t>If not purified, cannot/shall not abide the day.</a:t>
            </a:r>
          </a:p>
          <a:p>
            <a:r>
              <a:rPr lang="en-US" dirty="0"/>
              <a:t>The encourager</a:t>
            </a:r>
          </a:p>
          <a:p>
            <a:pPr lvl="1"/>
            <a:r>
              <a:rPr lang="en-US" dirty="0"/>
              <a:t>The kingdom in yours (2c).</a:t>
            </a:r>
          </a:p>
          <a:p>
            <a:pPr lvl="1"/>
            <a:r>
              <a:rPr lang="en-US" dirty="0"/>
              <a:t>The enemy shall not overcome (2c).</a:t>
            </a:r>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18</a:t>
            </a:fld>
            <a:endParaRPr kumimoji="0" lang="en-US" dirty="0"/>
          </a:p>
        </p:txBody>
      </p:sp>
    </p:spTree>
    <p:extLst>
      <p:ext uri="{BB962C8B-B14F-4D97-AF65-F5344CB8AC3E}">
        <p14:creationId xmlns:p14="http://schemas.microsoft.com/office/powerpoint/2010/main" val="323295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25000">
              <a:schemeClr val="tx1"/>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7D94123-61CF-3E72-F2E4-265C997562AE}"/>
              </a:ext>
            </a:extLst>
          </p:cNvPr>
          <p:cNvSpPr>
            <a:spLocks noGrp="1"/>
          </p:cNvSpPr>
          <p:nvPr>
            <p:ph type="dt" sz="half" idx="10"/>
          </p:nvPr>
        </p:nvSpPr>
        <p:spPr/>
        <p:txBody>
          <a:bodyPr/>
          <a:lstStyle/>
          <a:p>
            <a:pPr eaLnBrk="1" latinLnBrk="0" hangingPunct="1"/>
            <a:fld id="{5330A3D4-523D-4124-AECC-5877C282C316}" type="datetime1">
              <a:rPr lang="en-US" smtClean="0"/>
              <a:t>8/2/2023</a:t>
            </a:fld>
            <a:endParaRPr lang="en-US"/>
          </a:p>
        </p:txBody>
      </p:sp>
      <p:sp>
        <p:nvSpPr>
          <p:cNvPr id="4" name="Footer Placeholder 3">
            <a:extLst>
              <a:ext uri="{FF2B5EF4-FFF2-40B4-BE49-F238E27FC236}">
                <a16:creationId xmlns:a16="http://schemas.microsoft.com/office/drawing/2014/main" id="{12D841BE-1D77-D554-D281-326EF11C635E}"/>
              </a:ext>
            </a:extLst>
          </p:cNvPr>
          <p:cNvSpPr>
            <a:spLocks noGrp="1"/>
          </p:cNvSpPr>
          <p:nvPr>
            <p:ph type="ftr" sz="quarter" idx="11"/>
          </p:nvPr>
        </p:nvSpPr>
        <p:spPr/>
        <p:txBody>
          <a:bodyPr/>
          <a:lstStyle/>
          <a:p>
            <a:r>
              <a:rPr kumimoji="0" lang="en-US"/>
              <a:t>Gary R. Whiting</a:t>
            </a:r>
          </a:p>
        </p:txBody>
      </p:sp>
      <p:sp>
        <p:nvSpPr>
          <p:cNvPr id="5" name="Slide Number Placeholder 4">
            <a:extLst>
              <a:ext uri="{FF2B5EF4-FFF2-40B4-BE49-F238E27FC236}">
                <a16:creationId xmlns:a16="http://schemas.microsoft.com/office/drawing/2014/main" id="{3CADF21E-8589-9E54-0ED6-F7CE5808CB21}"/>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19</a:t>
            </a:fld>
            <a:endParaRPr kumimoji="0" lang="en-US" dirty="0"/>
          </a:p>
        </p:txBody>
      </p:sp>
      <p:pic>
        <p:nvPicPr>
          <p:cNvPr id="7" name="Picture 6">
            <a:extLst>
              <a:ext uri="{FF2B5EF4-FFF2-40B4-BE49-F238E27FC236}">
                <a16:creationId xmlns:a16="http://schemas.microsoft.com/office/drawing/2014/main" id="{8C63A261-5D27-7111-257D-0CA99666F8D9}"/>
              </a:ext>
            </a:extLst>
          </p:cNvPr>
          <p:cNvPicPr>
            <a:picLocks noChangeAspect="1"/>
          </p:cNvPicPr>
          <p:nvPr/>
        </p:nvPicPr>
        <p:blipFill>
          <a:blip r:embed="rId2"/>
          <a:stretch>
            <a:fillRect/>
          </a:stretch>
        </p:blipFill>
        <p:spPr>
          <a:xfrm>
            <a:off x="867507" y="0"/>
            <a:ext cx="10478635" cy="6843858"/>
          </a:xfrm>
          <a:prstGeom prst="rect">
            <a:avLst/>
          </a:prstGeom>
        </p:spPr>
      </p:pic>
    </p:spTree>
    <p:extLst>
      <p:ext uri="{BB962C8B-B14F-4D97-AF65-F5344CB8AC3E}">
        <p14:creationId xmlns:p14="http://schemas.microsoft.com/office/powerpoint/2010/main" val="230362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402336" y="1506241"/>
            <a:ext cx="11379200" cy="5518293"/>
          </a:xfrm>
        </p:spPr>
        <p:txBody>
          <a:bodyPr>
            <a:normAutofit/>
          </a:bodyPr>
          <a:lstStyle/>
          <a:p>
            <a:pPr marL="0" indent="0" algn="ctr">
              <a:buNone/>
            </a:pPr>
            <a:r>
              <a:rPr lang="en-US" b="1" dirty="0"/>
              <a:t>Lessons for this week</a:t>
            </a:r>
          </a:p>
          <a:p>
            <a:r>
              <a:rPr lang="en-US" dirty="0"/>
              <a:t>1. Monday: History and Overview of D&amp;C 38</a:t>
            </a:r>
          </a:p>
          <a:p>
            <a:r>
              <a:rPr lang="en-US" dirty="0"/>
              <a:t>2. Tuesday: Prepare the church</a:t>
            </a:r>
          </a:p>
          <a:p>
            <a:r>
              <a:rPr lang="en-US" b="1" dirty="0">
                <a:solidFill>
                  <a:srgbClr val="7030A0"/>
                </a:solidFill>
              </a:rPr>
              <a:t>3. Wednesday: Purify the church</a:t>
            </a:r>
          </a:p>
          <a:p>
            <a:r>
              <a:rPr lang="en-US" dirty="0"/>
              <a:t>4. Thursday: Preserve the church</a:t>
            </a:r>
          </a:p>
          <a:p>
            <a:r>
              <a:rPr lang="en-US" dirty="0"/>
              <a:t>5. Friday: Prosper the church</a:t>
            </a:r>
          </a:p>
        </p:txBody>
      </p:sp>
      <p:sp>
        <p:nvSpPr>
          <p:cNvPr id="7" name="Date Placeholder 6">
            <a:extLst>
              <a:ext uri="{FF2B5EF4-FFF2-40B4-BE49-F238E27FC236}">
                <a16:creationId xmlns:a16="http://schemas.microsoft.com/office/drawing/2014/main" id="{EF9C3585-786E-0D44-4E32-9EA0640182DF}"/>
              </a:ext>
            </a:extLst>
          </p:cNvPr>
          <p:cNvSpPr>
            <a:spLocks noGrp="1"/>
          </p:cNvSpPr>
          <p:nvPr>
            <p:ph type="dt" sz="half" idx="10"/>
          </p:nvPr>
        </p:nvSpPr>
        <p:spPr/>
        <p:txBody>
          <a:bodyPr/>
          <a:lstStyle/>
          <a:p>
            <a:pPr eaLnBrk="1" latinLnBrk="0" hangingPunct="1"/>
            <a:fld id="{3EF8CCBD-0793-4B08-848E-F588962DF7C9}" type="datetime1">
              <a:rPr lang="en-US" smtClean="0"/>
              <a:t>8/2/2023</a:t>
            </a:fld>
            <a:endParaRPr lang="en-US"/>
          </a:p>
        </p:txBody>
      </p:sp>
      <p:sp>
        <p:nvSpPr>
          <p:cNvPr id="8" name="Footer Placeholder 7">
            <a:extLst>
              <a:ext uri="{FF2B5EF4-FFF2-40B4-BE49-F238E27FC236}">
                <a16:creationId xmlns:a16="http://schemas.microsoft.com/office/drawing/2014/main" id="{3A3652C4-B15A-58C2-A9B9-134B4C954853}"/>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F842AEFF-BD14-C82E-C94C-AC7D676EAB8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a:t>
            </a:fld>
            <a:endParaRPr kumimoji="0" lang="en-US" dirty="0"/>
          </a:p>
        </p:txBody>
      </p:sp>
    </p:spTree>
    <p:extLst>
      <p:ext uri="{BB962C8B-B14F-4D97-AF65-F5344CB8AC3E}">
        <p14:creationId xmlns:p14="http://schemas.microsoft.com/office/powerpoint/2010/main" val="202367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3" end="3"/>
                                            </p:txEl>
                                          </p:spTgt>
                                        </p:tgtEl>
                                        <p:attrNameLst>
                                          <p:attrName>style.color</p:attrName>
                                        </p:attrNameLst>
                                      </p:cBhvr>
                                      <p:to>
                                        <a:srgbClr val="FFFF00"/>
                                      </p:to>
                                    </p:animClr>
                                    <p:animClr clrSpc="rgb" dir="cw">
                                      <p:cBhvr>
                                        <p:cTn id="7" dur="250" autoRev="1" fill="remove"/>
                                        <p:tgtEl>
                                          <p:spTgt spid="3">
                                            <p:txEl>
                                              <p:pRg st="3" end="3"/>
                                            </p:txEl>
                                          </p:spTgt>
                                        </p:tgtEl>
                                        <p:attrNameLst>
                                          <p:attrName>fillcolor</p:attrName>
                                        </p:attrNameLst>
                                      </p:cBhvr>
                                      <p:to>
                                        <a:srgbClr val="FFFF00"/>
                                      </p:to>
                                    </p:animClr>
                                    <p:set>
                                      <p:cBhvr>
                                        <p:cTn id="8" dur="250" autoRev="1" fill="remove"/>
                                        <p:tgtEl>
                                          <p:spTgt spid="3">
                                            <p:txEl>
                                              <p:pRg st="3" end="3"/>
                                            </p:txEl>
                                          </p:spTgt>
                                        </p:tgtEl>
                                        <p:attrNameLst>
                                          <p:attrName>fill.type</p:attrName>
                                        </p:attrNameLst>
                                      </p:cBhvr>
                                      <p:to>
                                        <p:strVal val="solid"/>
                                      </p:to>
                                    </p:set>
                                    <p:set>
                                      <p:cBhvr>
                                        <p:cTn id="9" dur="250" autoRev="1" fill="remove"/>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D&amp;C 38:4 a-c</a:t>
            </a:r>
          </a:p>
        </p:txBody>
      </p:sp>
      <p:sp>
        <p:nvSpPr>
          <p:cNvPr id="6" name="TextBox 5">
            <a:extLst>
              <a:ext uri="{FF2B5EF4-FFF2-40B4-BE49-F238E27FC236}">
                <a16:creationId xmlns:a16="http://schemas.microsoft.com/office/drawing/2014/main" id="{35494435-BBE3-45FA-A185-C97EB5D35A65}"/>
              </a:ext>
            </a:extLst>
          </p:cNvPr>
          <p:cNvSpPr txBox="1"/>
          <p:nvPr/>
        </p:nvSpPr>
        <p:spPr>
          <a:xfrm>
            <a:off x="209319" y="1492734"/>
            <a:ext cx="11788049"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4a. </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And now I show unto you a mystery, a thing which is had in secret chambers, to bring to pass even your destruction, in process of time, and ye knew it not, but now I tell it unto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b. </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and ye are blessed, not because of your iniquity, neither your hearts of unbelief, for verily some of you are guilty before me; but I will be merciful unto your weakness.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c. </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Therefore, be ye strong from henceforth; fear not for the kingdom is yours: and for your salvation I give unto you a commandment,</a:t>
            </a:r>
          </a:p>
        </p:txBody>
      </p:sp>
      <p:sp>
        <p:nvSpPr>
          <p:cNvPr id="7" name="Date Placeholder 6">
            <a:extLst>
              <a:ext uri="{FF2B5EF4-FFF2-40B4-BE49-F238E27FC236}">
                <a16:creationId xmlns:a16="http://schemas.microsoft.com/office/drawing/2014/main" id="{E6BE8F28-E9CF-1CDF-9CE2-3080252BDE0C}"/>
              </a:ext>
            </a:extLst>
          </p:cNvPr>
          <p:cNvSpPr>
            <a:spLocks noGrp="1"/>
          </p:cNvSpPr>
          <p:nvPr>
            <p:ph type="dt" sz="half" idx="10"/>
          </p:nvPr>
        </p:nvSpPr>
        <p:spPr/>
        <p:txBody>
          <a:bodyPr/>
          <a:lstStyle/>
          <a:p>
            <a:pPr eaLnBrk="1" latinLnBrk="0" hangingPunct="1"/>
            <a:fld id="{C2D87DA7-4AFA-47BF-BE44-3F6D92479E33}" type="datetime1">
              <a:rPr lang="en-US" smtClean="0"/>
              <a:t>8/2/2023</a:t>
            </a:fld>
            <a:endParaRPr lang="en-US"/>
          </a:p>
        </p:txBody>
      </p:sp>
      <p:sp>
        <p:nvSpPr>
          <p:cNvPr id="8" name="Footer Placeholder 7">
            <a:extLst>
              <a:ext uri="{FF2B5EF4-FFF2-40B4-BE49-F238E27FC236}">
                <a16:creationId xmlns:a16="http://schemas.microsoft.com/office/drawing/2014/main" id="{CEFDFC79-ED89-561F-DE59-0442AC0E0BCC}"/>
              </a:ext>
            </a:extLst>
          </p:cNvPr>
          <p:cNvSpPr>
            <a:spLocks noGrp="1"/>
          </p:cNvSpPr>
          <p:nvPr>
            <p:ph type="ftr" sz="quarter" idx="11"/>
          </p:nvPr>
        </p:nvSpPr>
        <p:spPr/>
        <p:txBody>
          <a:bodyPr/>
          <a:lstStyle/>
          <a:p>
            <a:r>
              <a:rPr kumimoji="0" lang="en-US"/>
              <a:t>Gary R. Whiting</a:t>
            </a:r>
            <a:endParaRPr kumimoji="0" lang="en-US" dirty="0"/>
          </a:p>
        </p:txBody>
      </p:sp>
      <p:sp>
        <p:nvSpPr>
          <p:cNvPr id="9" name="Slide Number Placeholder 8">
            <a:extLst>
              <a:ext uri="{FF2B5EF4-FFF2-40B4-BE49-F238E27FC236}">
                <a16:creationId xmlns:a16="http://schemas.microsoft.com/office/drawing/2014/main" id="{FE003619-7593-6B97-657B-E3FAF1B8DB8E}"/>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20</a:t>
            </a:fld>
            <a:endParaRPr kumimoji="0" lang="en-US" dirty="0"/>
          </a:p>
        </p:txBody>
      </p:sp>
    </p:spTree>
    <p:extLst>
      <p:ext uri="{BB962C8B-B14F-4D97-AF65-F5344CB8AC3E}">
        <p14:creationId xmlns:p14="http://schemas.microsoft.com/office/powerpoint/2010/main" val="220312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402336" y="1527048"/>
            <a:ext cx="11462830" cy="4877936"/>
          </a:xfrm>
        </p:spPr>
        <p:txBody>
          <a:bodyPr>
            <a:normAutofit/>
          </a:bodyPr>
          <a:lstStyle/>
          <a:p>
            <a:r>
              <a:rPr lang="en-US" dirty="0"/>
              <a:t>In v. 4a, the Lord shows the result of being overcome with iniquity.</a:t>
            </a:r>
          </a:p>
          <a:p>
            <a:r>
              <a:rPr lang="en-US" dirty="0"/>
              <a:t>Conspiring to destroy the work of the Lord and his people.</a:t>
            </a:r>
          </a:p>
          <a:p>
            <a:r>
              <a:rPr lang="en-US" dirty="0"/>
              <a:t>This is the work of secret combinations.</a:t>
            </a:r>
          </a:p>
          <a:p>
            <a:r>
              <a:rPr lang="en-US" dirty="0"/>
              <a:t>These began with Cain and his brethren’s rebellion (Genesis 5:13-16).</a:t>
            </a:r>
          </a:p>
        </p:txBody>
      </p:sp>
      <p:sp>
        <p:nvSpPr>
          <p:cNvPr id="7" name="Date Placeholder 6">
            <a:extLst>
              <a:ext uri="{FF2B5EF4-FFF2-40B4-BE49-F238E27FC236}">
                <a16:creationId xmlns:a16="http://schemas.microsoft.com/office/drawing/2014/main" id="{C90192AD-936E-6832-3690-D13E88D244CD}"/>
              </a:ext>
            </a:extLst>
          </p:cNvPr>
          <p:cNvSpPr>
            <a:spLocks noGrp="1"/>
          </p:cNvSpPr>
          <p:nvPr>
            <p:ph type="dt" sz="half" idx="10"/>
          </p:nvPr>
        </p:nvSpPr>
        <p:spPr/>
        <p:txBody>
          <a:bodyPr/>
          <a:lstStyle/>
          <a:p>
            <a:pPr eaLnBrk="1" latinLnBrk="0" hangingPunct="1"/>
            <a:fld id="{802EB3B6-C1BF-49C4-9988-428FFDEC5F12}" type="datetime1">
              <a:rPr lang="en-US" smtClean="0"/>
              <a:t>8/2/2023</a:t>
            </a:fld>
            <a:endParaRPr lang="en-US"/>
          </a:p>
        </p:txBody>
      </p:sp>
      <p:sp>
        <p:nvSpPr>
          <p:cNvPr id="8" name="Footer Placeholder 7">
            <a:extLst>
              <a:ext uri="{FF2B5EF4-FFF2-40B4-BE49-F238E27FC236}">
                <a16:creationId xmlns:a16="http://schemas.microsoft.com/office/drawing/2014/main" id="{75299975-E324-526E-7820-FA04869BD5B9}"/>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3CFB9B3D-0FAD-D4F3-6A24-55E78C1971C6}"/>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21</a:t>
            </a:fld>
            <a:endParaRPr kumimoji="0" lang="en-US" dirty="0"/>
          </a:p>
        </p:txBody>
      </p:sp>
    </p:spTree>
    <p:extLst>
      <p:ext uri="{BB962C8B-B14F-4D97-AF65-F5344CB8AC3E}">
        <p14:creationId xmlns:p14="http://schemas.microsoft.com/office/powerpoint/2010/main" val="182994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4" name="Content Placeholder 3">
            <a:extLst>
              <a:ext uri="{FF2B5EF4-FFF2-40B4-BE49-F238E27FC236}">
                <a16:creationId xmlns:a16="http://schemas.microsoft.com/office/drawing/2014/main" id="{69FFDF26-2420-4270-840E-093F17394B92}"/>
              </a:ext>
            </a:extLst>
          </p:cNvPr>
          <p:cNvSpPr>
            <a:spLocks noGrp="1"/>
          </p:cNvSpPr>
          <p:nvPr>
            <p:ph sz="quarter" idx="1"/>
          </p:nvPr>
        </p:nvSpPr>
        <p:spPr>
          <a:xfrm>
            <a:off x="187287" y="1527048"/>
            <a:ext cx="11810081" cy="4877936"/>
          </a:xfrm>
        </p:spPr>
        <p:txBody>
          <a:bodyPr>
            <a:normAutofit/>
          </a:bodyPr>
          <a:lstStyle/>
          <a:p>
            <a:r>
              <a:rPr lang="en-US" dirty="0"/>
              <a:t>The Lord identifies the state of the church by God’s evaluation.</a:t>
            </a:r>
          </a:p>
          <a:p>
            <a:r>
              <a:rPr lang="en-US" dirty="0"/>
              <a:t>This evaluation is because “mine eyes are upon you” and “I am in your midst.”</a:t>
            </a:r>
          </a:p>
          <a:p>
            <a:r>
              <a:rPr lang="en-US" dirty="0"/>
              <a:t>This becomes for us like one of the letters to the churches of the Revelation to John.</a:t>
            </a:r>
          </a:p>
          <a:p>
            <a:r>
              <a:rPr lang="en-US" dirty="0"/>
              <a:t>You are blessed</a:t>
            </a:r>
          </a:p>
          <a:p>
            <a:r>
              <a:rPr lang="en-US" dirty="0"/>
              <a:t>God’s presence among us is a blessing: opposite of the Fall</a:t>
            </a:r>
          </a:p>
          <a:p>
            <a:r>
              <a:rPr lang="en-US" dirty="0"/>
              <a:t>Reconciled to God (2 Corinthians 5).</a:t>
            </a:r>
          </a:p>
        </p:txBody>
      </p:sp>
      <p:sp>
        <p:nvSpPr>
          <p:cNvPr id="7" name="Date Placeholder 6">
            <a:extLst>
              <a:ext uri="{FF2B5EF4-FFF2-40B4-BE49-F238E27FC236}">
                <a16:creationId xmlns:a16="http://schemas.microsoft.com/office/drawing/2014/main" id="{9B25AE54-6C2F-B7DD-8F78-162D4E079424}"/>
              </a:ext>
            </a:extLst>
          </p:cNvPr>
          <p:cNvSpPr>
            <a:spLocks noGrp="1"/>
          </p:cNvSpPr>
          <p:nvPr>
            <p:ph type="dt" sz="half" idx="10"/>
          </p:nvPr>
        </p:nvSpPr>
        <p:spPr/>
        <p:txBody>
          <a:bodyPr/>
          <a:lstStyle/>
          <a:p>
            <a:pPr eaLnBrk="1" latinLnBrk="0" hangingPunct="1"/>
            <a:fld id="{2483B481-F14E-4C17-90F9-06A9373C93F3}" type="datetime1">
              <a:rPr lang="en-US" smtClean="0"/>
              <a:t>8/2/2023</a:t>
            </a:fld>
            <a:endParaRPr lang="en-US"/>
          </a:p>
        </p:txBody>
      </p:sp>
      <p:sp>
        <p:nvSpPr>
          <p:cNvPr id="8" name="Footer Placeholder 7">
            <a:extLst>
              <a:ext uri="{FF2B5EF4-FFF2-40B4-BE49-F238E27FC236}">
                <a16:creationId xmlns:a16="http://schemas.microsoft.com/office/drawing/2014/main" id="{AF24BA7D-DC72-2DB8-234A-AB081BF271F4}"/>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6D2BF5FA-85FE-CB86-0F66-83F9453860D3}"/>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22</a:t>
            </a:fld>
            <a:endParaRPr kumimoji="0" lang="en-US" dirty="0"/>
          </a:p>
        </p:txBody>
      </p:sp>
    </p:spTree>
    <p:extLst>
      <p:ext uri="{BB962C8B-B14F-4D97-AF65-F5344CB8AC3E}">
        <p14:creationId xmlns:p14="http://schemas.microsoft.com/office/powerpoint/2010/main" val="218771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4" name="Content Placeholder 3">
            <a:extLst>
              <a:ext uri="{FF2B5EF4-FFF2-40B4-BE49-F238E27FC236}">
                <a16:creationId xmlns:a16="http://schemas.microsoft.com/office/drawing/2014/main" id="{69FFDF26-2420-4270-840E-093F17394B92}"/>
              </a:ext>
            </a:extLst>
          </p:cNvPr>
          <p:cNvSpPr>
            <a:spLocks noGrp="1"/>
          </p:cNvSpPr>
          <p:nvPr>
            <p:ph sz="quarter" idx="1"/>
          </p:nvPr>
        </p:nvSpPr>
        <p:spPr>
          <a:xfrm>
            <a:off x="187287" y="1527048"/>
            <a:ext cx="11821099" cy="4877936"/>
          </a:xfrm>
        </p:spPr>
        <p:txBody>
          <a:bodyPr>
            <a:normAutofit/>
          </a:bodyPr>
          <a:lstStyle/>
          <a:p>
            <a:r>
              <a:rPr lang="en-US" dirty="0"/>
              <a:t>But there is iniquity and unbelief among you.</a:t>
            </a:r>
          </a:p>
          <a:p>
            <a:r>
              <a:rPr lang="en-US" dirty="0"/>
              <a:t>Some of you are guilty before me.</a:t>
            </a:r>
          </a:p>
          <a:p>
            <a:r>
              <a:rPr lang="en-US" dirty="0"/>
              <a:t>But I will be merciful unto your weakness.</a:t>
            </a:r>
          </a:p>
          <a:p>
            <a:r>
              <a:rPr lang="en-US" dirty="0"/>
              <a:t>It is a call to repentance.</a:t>
            </a:r>
          </a:p>
          <a:p>
            <a:r>
              <a:rPr lang="en-US" dirty="0"/>
              <a:t>Implies here and states clearly elsewhere, “Go and sin no more.”</a:t>
            </a:r>
          </a:p>
          <a:p>
            <a:r>
              <a:rPr lang="en-US" dirty="0"/>
              <a:t>Every blessing of God to us is dependent on the conditions of repentance</a:t>
            </a:r>
          </a:p>
          <a:p>
            <a:endParaRPr lang="en-US" dirty="0"/>
          </a:p>
        </p:txBody>
      </p:sp>
      <p:sp>
        <p:nvSpPr>
          <p:cNvPr id="7" name="Date Placeholder 6">
            <a:extLst>
              <a:ext uri="{FF2B5EF4-FFF2-40B4-BE49-F238E27FC236}">
                <a16:creationId xmlns:a16="http://schemas.microsoft.com/office/drawing/2014/main" id="{9B25AE54-6C2F-B7DD-8F78-162D4E079424}"/>
              </a:ext>
            </a:extLst>
          </p:cNvPr>
          <p:cNvSpPr>
            <a:spLocks noGrp="1"/>
          </p:cNvSpPr>
          <p:nvPr>
            <p:ph type="dt" sz="half" idx="10"/>
          </p:nvPr>
        </p:nvSpPr>
        <p:spPr/>
        <p:txBody>
          <a:bodyPr/>
          <a:lstStyle/>
          <a:p>
            <a:pPr eaLnBrk="1" latinLnBrk="0" hangingPunct="1"/>
            <a:fld id="{2483B481-F14E-4C17-90F9-06A9373C93F3}" type="datetime1">
              <a:rPr lang="en-US" smtClean="0"/>
              <a:t>8/2/2023</a:t>
            </a:fld>
            <a:endParaRPr lang="en-US"/>
          </a:p>
        </p:txBody>
      </p:sp>
      <p:sp>
        <p:nvSpPr>
          <p:cNvPr id="8" name="Footer Placeholder 7">
            <a:extLst>
              <a:ext uri="{FF2B5EF4-FFF2-40B4-BE49-F238E27FC236}">
                <a16:creationId xmlns:a16="http://schemas.microsoft.com/office/drawing/2014/main" id="{AF24BA7D-DC72-2DB8-234A-AB081BF271F4}"/>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6D2BF5FA-85FE-CB86-0F66-83F9453860D3}"/>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23</a:t>
            </a:fld>
            <a:endParaRPr kumimoji="0" lang="en-US" dirty="0"/>
          </a:p>
        </p:txBody>
      </p:sp>
    </p:spTree>
    <p:extLst>
      <p:ext uri="{BB962C8B-B14F-4D97-AF65-F5344CB8AC3E}">
        <p14:creationId xmlns:p14="http://schemas.microsoft.com/office/powerpoint/2010/main" val="22505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788048" cy="4877936"/>
          </a:xfrm>
        </p:spPr>
        <p:txBody>
          <a:bodyPr>
            <a:normAutofit/>
          </a:bodyPr>
          <a:lstStyle/>
          <a:p>
            <a:r>
              <a:rPr lang="en-US" dirty="0"/>
              <a:t>Some say repentance is a disrespectful and harsh message</a:t>
            </a:r>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24</a:t>
            </a:fld>
            <a:endParaRPr kumimoji="0" lang="en-US" dirty="0"/>
          </a:p>
        </p:txBody>
      </p:sp>
    </p:spTree>
    <p:extLst>
      <p:ext uri="{BB962C8B-B14F-4D97-AF65-F5344CB8AC3E}">
        <p14:creationId xmlns:p14="http://schemas.microsoft.com/office/powerpoint/2010/main" val="3463738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4" y="1527048"/>
            <a:ext cx="11788048" cy="4877936"/>
          </a:xfrm>
        </p:spPr>
        <p:txBody>
          <a:bodyPr>
            <a:normAutofit/>
          </a:bodyPr>
          <a:lstStyle/>
          <a:p>
            <a:r>
              <a:rPr lang="en-US" strike="dblStrike" dirty="0"/>
              <a:t>Some say repentance is a disrespectful and harsh message</a:t>
            </a:r>
          </a:p>
          <a:p>
            <a:r>
              <a:rPr lang="en-US" dirty="0"/>
              <a:t>It is the most charitable message of all</a:t>
            </a:r>
          </a:p>
          <a:p>
            <a:r>
              <a:rPr lang="en-US" dirty="0"/>
              <a:t>It is the warning voice and the invitation to new life</a:t>
            </a:r>
          </a:p>
          <a:p>
            <a:r>
              <a:rPr lang="en-US" dirty="0"/>
              <a:t>Repentance is following Jesus Christ and walking where he leads</a:t>
            </a:r>
          </a:p>
          <a:p>
            <a:r>
              <a:rPr lang="en-US" dirty="0"/>
              <a:t>Repentance is yielding our will to the will of the Father.</a:t>
            </a:r>
          </a:p>
          <a:p>
            <a:r>
              <a:rPr lang="en-US" dirty="0"/>
              <a:t>Repentance is the only way to receive the mercy of God.</a:t>
            </a:r>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25</a:t>
            </a:fld>
            <a:endParaRPr kumimoji="0" lang="en-US" dirty="0"/>
          </a:p>
        </p:txBody>
      </p:sp>
    </p:spTree>
    <p:extLst>
      <p:ext uri="{BB962C8B-B14F-4D97-AF65-F5344CB8AC3E}">
        <p14:creationId xmlns:p14="http://schemas.microsoft.com/office/powerpoint/2010/main" val="427180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Helaman 2:73</a:t>
            </a:r>
          </a:p>
        </p:txBody>
      </p:sp>
      <p:sp>
        <p:nvSpPr>
          <p:cNvPr id="6" name="TextBox 5">
            <a:extLst>
              <a:ext uri="{FF2B5EF4-FFF2-40B4-BE49-F238E27FC236}">
                <a16:creationId xmlns:a16="http://schemas.microsoft.com/office/drawing/2014/main" id="{35494435-BBE3-45FA-A185-C97EB5D35A65}"/>
              </a:ext>
            </a:extLst>
          </p:cNvPr>
          <p:cNvSpPr txBox="1"/>
          <p:nvPr/>
        </p:nvSpPr>
        <p:spPr>
          <a:xfrm>
            <a:off x="209320" y="1478439"/>
            <a:ext cx="11777032"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And he [Jesus Christ] hath power given unto him from the Father, to redeem them from their sins, because of repentance; therefore he hath sent his angels to declare the tidings of the </a:t>
            </a: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conditions of repentance</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which bringeth unto the power of the Redeemer, unto the salvation of their souls.</a:t>
            </a:r>
          </a:p>
        </p:txBody>
      </p:sp>
      <p:sp>
        <p:nvSpPr>
          <p:cNvPr id="7" name="Date Placeholder 6">
            <a:extLst>
              <a:ext uri="{FF2B5EF4-FFF2-40B4-BE49-F238E27FC236}">
                <a16:creationId xmlns:a16="http://schemas.microsoft.com/office/drawing/2014/main" id="{B60FD62B-DD95-176B-679A-217A68E02375}"/>
              </a:ext>
            </a:extLst>
          </p:cNvPr>
          <p:cNvSpPr>
            <a:spLocks noGrp="1"/>
          </p:cNvSpPr>
          <p:nvPr>
            <p:ph type="dt" sz="half" idx="10"/>
          </p:nvPr>
        </p:nvSpPr>
        <p:spPr/>
        <p:txBody>
          <a:bodyPr/>
          <a:lstStyle/>
          <a:p>
            <a:pPr eaLnBrk="1" latinLnBrk="0" hangingPunct="1"/>
            <a:fld id="{DCA97C69-B61E-491D-9E14-15D39C936AF4}" type="datetime1">
              <a:rPr lang="en-US" smtClean="0"/>
              <a:t>8/2/2023</a:t>
            </a:fld>
            <a:endParaRPr lang="en-US"/>
          </a:p>
        </p:txBody>
      </p:sp>
      <p:sp>
        <p:nvSpPr>
          <p:cNvPr id="8" name="Footer Placeholder 7">
            <a:extLst>
              <a:ext uri="{FF2B5EF4-FFF2-40B4-BE49-F238E27FC236}">
                <a16:creationId xmlns:a16="http://schemas.microsoft.com/office/drawing/2014/main" id="{B42FD225-47DC-9382-7664-8CADA2A058BD}"/>
              </a:ext>
            </a:extLst>
          </p:cNvPr>
          <p:cNvSpPr>
            <a:spLocks noGrp="1"/>
          </p:cNvSpPr>
          <p:nvPr>
            <p:ph type="ftr" sz="quarter" idx="11"/>
          </p:nvPr>
        </p:nvSpPr>
        <p:spPr/>
        <p:txBody>
          <a:bodyPr/>
          <a:lstStyle/>
          <a:p>
            <a:r>
              <a:rPr kumimoji="0" lang="en-US"/>
              <a:t>Gary R. Whiting</a:t>
            </a:r>
            <a:endParaRPr kumimoji="0" lang="en-US" dirty="0"/>
          </a:p>
        </p:txBody>
      </p:sp>
      <p:sp>
        <p:nvSpPr>
          <p:cNvPr id="9" name="Slide Number Placeholder 8">
            <a:extLst>
              <a:ext uri="{FF2B5EF4-FFF2-40B4-BE49-F238E27FC236}">
                <a16:creationId xmlns:a16="http://schemas.microsoft.com/office/drawing/2014/main" id="{B791C386-A17A-5801-ECB6-21A4C2850762}"/>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26</a:t>
            </a:fld>
            <a:endParaRPr kumimoji="0" lang="en-US" dirty="0"/>
          </a:p>
        </p:txBody>
      </p:sp>
    </p:spTree>
    <p:extLst>
      <p:ext uri="{BB962C8B-B14F-4D97-AF65-F5344CB8AC3E}">
        <p14:creationId xmlns:p14="http://schemas.microsoft.com/office/powerpoint/2010/main" val="4197801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Helaman 5:65-67</a:t>
            </a:r>
          </a:p>
        </p:txBody>
      </p:sp>
      <p:sp>
        <p:nvSpPr>
          <p:cNvPr id="6" name="TextBox 5">
            <a:extLst>
              <a:ext uri="{FF2B5EF4-FFF2-40B4-BE49-F238E27FC236}">
                <a16:creationId xmlns:a16="http://schemas.microsoft.com/office/drawing/2014/main" id="{35494435-BBE3-45FA-A185-C97EB5D35A65}"/>
              </a:ext>
            </a:extLst>
          </p:cNvPr>
          <p:cNvSpPr txBox="1"/>
          <p:nvPr/>
        </p:nvSpPr>
        <p:spPr>
          <a:xfrm>
            <a:off x="219945" y="1525815"/>
            <a:ext cx="11743981"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And ye shall hear my words, for, for this intent I have come up upon the walls of this city, that ye might hear and know of the judgments of God which do await you because of your iniquities, and also that ye might know the </a:t>
            </a: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conditions of repentance</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And also that ye might know of the coming of Jesus Christ, the Son of God, the Father of heaven, and of earth, the Creator of all things, from the beginning; and that ye might know of the signs of his coming, to the intent that ye might believe on his name.  And if ye believe on his name, ye will </a:t>
            </a: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repent</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of all your sins, that thereby ye may have a remission of them through his merits.</a:t>
            </a:r>
          </a:p>
        </p:txBody>
      </p:sp>
      <p:sp>
        <p:nvSpPr>
          <p:cNvPr id="7" name="Date Placeholder 6">
            <a:extLst>
              <a:ext uri="{FF2B5EF4-FFF2-40B4-BE49-F238E27FC236}">
                <a16:creationId xmlns:a16="http://schemas.microsoft.com/office/drawing/2014/main" id="{112E58B7-4AFB-DBEC-2574-A47EC645B09B}"/>
              </a:ext>
            </a:extLst>
          </p:cNvPr>
          <p:cNvSpPr>
            <a:spLocks noGrp="1"/>
          </p:cNvSpPr>
          <p:nvPr>
            <p:ph type="dt" sz="half" idx="10"/>
          </p:nvPr>
        </p:nvSpPr>
        <p:spPr/>
        <p:txBody>
          <a:bodyPr/>
          <a:lstStyle/>
          <a:p>
            <a:pPr eaLnBrk="1" latinLnBrk="0" hangingPunct="1"/>
            <a:fld id="{63056B53-4F3C-4AFA-8B59-0F276E1AC79F}" type="datetime1">
              <a:rPr lang="en-US" smtClean="0"/>
              <a:t>8/2/2023</a:t>
            </a:fld>
            <a:endParaRPr lang="en-US"/>
          </a:p>
        </p:txBody>
      </p:sp>
      <p:sp>
        <p:nvSpPr>
          <p:cNvPr id="8" name="Footer Placeholder 7">
            <a:extLst>
              <a:ext uri="{FF2B5EF4-FFF2-40B4-BE49-F238E27FC236}">
                <a16:creationId xmlns:a16="http://schemas.microsoft.com/office/drawing/2014/main" id="{CACE3E50-FF28-87DC-3893-02173E18768A}"/>
              </a:ext>
            </a:extLst>
          </p:cNvPr>
          <p:cNvSpPr>
            <a:spLocks noGrp="1"/>
          </p:cNvSpPr>
          <p:nvPr>
            <p:ph type="ftr" sz="quarter" idx="11"/>
          </p:nvPr>
        </p:nvSpPr>
        <p:spPr/>
        <p:txBody>
          <a:bodyPr/>
          <a:lstStyle/>
          <a:p>
            <a:r>
              <a:rPr kumimoji="0" lang="en-US"/>
              <a:t>Gary R. Whiting</a:t>
            </a:r>
            <a:endParaRPr kumimoji="0" lang="en-US" dirty="0"/>
          </a:p>
        </p:txBody>
      </p:sp>
      <p:sp>
        <p:nvSpPr>
          <p:cNvPr id="9" name="Slide Number Placeholder 8">
            <a:extLst>
              <a:ext uri="{FF2B5EF4-FFF2-40B4-BE49-F238E27FC236}">
                <a16:creationId xmlns:a16="http://schemas.microsoft.com/office/drawing/2014/main" id="{91099FD9-48C3-A8D4-14BF-BBC456D96F68}"/>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27</a:t>
            </a:fld>
            <a:endParaRPr kumimoji="0" lang="en-US" dirty="0"/>
          </a:p>
        </p:txBody>
      </p:sp>
      <p:sp>
        <p:nvSpPr>
          <p:cNvPr id="2" name="Arrow: Right 1">
            <a:extLst>
              <a:ext uri="{FF2B5EF4-FFF2-40B4-BE49-F238E27FC236}">
                <a16:creationId xmlns:a16="http://schemas.microsoft.com/office/drawing/2014/main" id="{D8F818CA-4849-144D-63C6-045E810BFAEC}"/>
              </a:ext>
            </a:extLst>
          </p:cNvPr>
          <p:cNvSpPr/>
          <p:nvPr/>
        </p:nvSpPr>
        <p:spPr>
          <a:xfrm>
            <a:off x="10664328" y="5927075"/>
            <a:ext cx="694062" cy="36576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688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Helaman 5:71-72</a:t>
            </a:r>
          </a:p>
        </p:txBody>
      </p:sp>
      <p:sp>
        <p:nvSpPr>
          <p:cNvPr id="6" name="TextBox 5">
            <a:extLst>
              <a:ext uri="{FF2B5EF4-FFF2-40B4-BE49-F238E27FC236}">
                <a16:creationId xmlns:a16="http://schemas.microsoft.com/office/drawing/2014/main" id="{35494435-BBE3-45FA-A185-C97EB5D35A65}"/>
              </a:ext>
            </a:extLst>
          </p:cNvPr>
          <p:cNvSpPr txBox="1"/>
          <p:nvPr/>
        </p:nvSpPr>
        <p:spPr>
          <a:xfrm>
            <a:off x="209320" y="1478439"/>
            <a:ext cx="11777032"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But behold, the resurrection of Christ </a:t>
            </a:r>
            <a:r>
              <a:rPr kumimoji="0" lang="en-US" sz="2800" b="0" i="0" u="none" strike="noStrike" kern="1200" cap="none" spc="0" normalizeH="0" baseline="0" noProof="0" dirty="0" err="1">
                <a:ln>
                  <a:noFill/>
                </a:ln>
                <a:solidFill>
                  <a:srgbClr val="0000FF"/>
                </a:solidFill>
                <a:effectLst/>
                <a:uLnTx/>
                <a:uFillTx/>
                <a:latin typeface="Georgia" panose="02040502050405020303" pitchFamily="18" charset="0"/>
              </a:rPr>
              <a:t>redeemeth</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mankind, yea, even all mankind, and bringeth them back into the presence of the Lord;  Yea, and it bringeth to pass the </a:t>
            </a: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conditions of repentance</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that whosoever </a:t>
            </a:r>
            <a:r>
              <a:rPr kumimoji="0" lang="en-US" sz="2800" b="1" i="0" u="none" strike="noStrike" kern="1200" cap="none" spc="0" normalizeH="0" baseline="0" noProof="0" dirty="0" err="1">
                <a:ln>
                  <a:noFill/>
                </a:ln>
                <a:solidFill>
                  <a:srgbClr val="0000FF"/>
                </a:solidFill>
                <a:effectLst/>
                <a:uLnTx/>
                <a:uFillTx/>
                <a:latin typeface="Georgia" panose="02040502050405020303" pitchFamily="18" charset="0"/>
              </a:rPr>
              <a:t>repenteth</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the same is not hewn down and cast into the fire;</a:t>
            </a:r>
          </a:p>
        </p:txBody>
      </p:sp>
      <p:sp>
        <p:nvSpPr>
          <p:cNvPr id="7" name="Date Placeholder 6">
            <a:extLst>
              <a:ext uri="{FF2B5EF4-FFF2-40B4-BE49-F238E27FC236}">
                <a16:creationId xmlns:a16="http://schemas.microsoft.com/office/drawing/2014/main" id="{B60FD62B-DD95-176B-679A-217A68E02375}"/>
              </a:ext>
            </a:extLst>
          </p:cNvPr>
          <p:cNvSpPr>
            <a:spLocks noGrp="1"/>
          </p:cNvSpPr>
          <p:nvPr>
            <p:ph type="dt" sz="half" idx="10"/>
          </p:nvPr>
        </p:nvSpPr>
        <p:spPr/>
        <p:txBody>
          <a:bodyPr/>
          <a:lstStyle/>
          <a:p>
            <a:pPr eaLnBrk="1" latinLnBrk="0" hangingPunct="1"/>
            <a:fld id="{DCA97C69-B61E-491D-9E14-15D39C936AF4}" type="datetime1">
              <a:rPr lang="en-US" smtClean="0"/>
              <a:t>8/2/2023</a:t>
            </a:fld>
            <a:endParaRPr lang="en-US"/>
          </a:p>
        </p:txBody>
      </p:sp>
      <p:sp>
        <p:nvSpPr>
          <p:cNvPr id="8" name="Footer Placeholder 7">
            <a:extLst>
              <a:ext uri="{FF2B5EF4-FFF2-40B4-BE49-F238E27FC236}">
                <a16:creationId xmlns:a16="http://schemas.microsoft.com/office/drawing/2014/main" id="{B42FD225-47DC-9382-7664-8CADA2A058BD}"/>
              </a:ext>
            </a:extLst>
          </p:cNvPr>
          <p:cNvSpPr>
            <a:spLocks noGrp="1"/>
          </p:cNvSpPr>
          <p:nvPr>
            <p:ph type="ftr" sz="quarter" idx="11"/>
          </p:nvPr>
        </p:nvSpPr>
        <p:spPr/>
        <p:txBody>
          <a:bodyPr/>
          <a:lstStyle/>
          <a:p>
            <a:r>
              <a:rPr kumimoji="0" lang="en-US"/>
              <a:t>Gary R. Whiting</a:t>
            </a:r>
            <a:endParaRPr kumimoji="0" lang="en-US" dirty="0"/>
          </a:p>
        </p:txBody>
      </p:sp>
      <p:sp>
        <p:nvSpPr>
          <p:cNvPr id="9" name="Slide Number Placeholder 8">
            <a:extLst>
              <a:ext uri="{FF2B5EF4-FFF2-40B4-BE49-F238E27FC236}">
                <a16:creationId xmlns:a16="http://schemas.microsoft.com/office/drawing/2014/main" id="{B791C386-A17A-5801-ECB6-21A4C2850762}"/>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28</a:t>
            </a:fld>
            <a:endParaRPr kumimoji="0" lang="en-US" dirty="0"/>
          </a:p>
        </p:txBody>
      </p:sp>
    </p:spTree>
    <p:extLst>
      <p:ext uri="{BB962C8B-B14F-4D97-AF65-F5344CB8AC3E}">
        <p14:creationId xmlns:p14="http://schemas.microsoft.com/office/powerpoint/2010/main" val="1444022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Arthur Oakman</a:t>
            </a:r>
          </a:p>
        </p:txBody>
      </p:sp>
      <p:sp>
        <p:nvSpPr>
          <p:cNvPr id="6" name="TextBox 5">
            <a:extLst>
              <a:ext uri="{FF2B5EF4-FFF2-40B4-BE49-F238E27FC236}">
                <a16:creationId xmlns:a16="http://schemas.microsoft.com/office/drawing/2014/main" id="{35494435-BBE3-45FA-A185-C97EB5D35A65}"/>
              </a:ext>
            </a:extLst>
          </p:cNvPr>
          <p:cNvSpPr txBox="1"/>
          <p:nvPr/>
        </p:nvSpPr>
        <p:spPr>
          <a:xfrm>
            <a:off x="220337" y="1500472"/>
            <a:ext cx="11766015"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Gill Sans MT" panose="020B0502020104020203"/>
                <a:ea typeface="+mn-ea"/>
                <a:cs typeface="+mn-cs"/>
              </a:rPr>
              <a:t>And so, respecting our agency, not condoning our sin, Christ stands before us and shows us in his own body what sin is always doing to us. He gave us a revelation of what the consequences would be if we failed to yield obedience to his gospel. In him, who knew no sin, is the perfect revelation of the consequences of sin, what it really is, how it destroys the sons of God, how it puts them to open shame, and denies them of the hope that they may ever reach their best possibilities (Oakman,  Arthur, </a:t>
            </a:r>
            <a:r>
              <a:rPr kumimoji="0" lang="en-US" sz="2800" b="0" i="1" u="none" strike="noStrike" kern="1200" cap="none" spc="0" normalizeH="0" baseline="0" noProof="0" dirty="0">
                <a:ln>
                  <a:noFill/>
                </a:ln>
                <a:solidFill>
                  <a:srgbClr val="0000FF"/>
                </a:solidFill>
                <a:effectLst/>
                <a:uLnTx/>
                <a:uFillTx/>
                <a:latin typeface="Gill Sans MT" panose="020B0502020104020203"/>
                <a:ea typeface="+mn-ea"/>
                <a:cs typeface="+mn-cs"/>
              </a:rPr>
              <a:t>Saints’ Herald</a:t>
            </a:r>
            <a:r>
              <a:rPr kumimoji="0" lang="en-US" sz="2800" b="0" i="0" u="none" strike="noStrike" kern="1200" cap="none" spc="0" normalizeH="0" baseline="0" noProof="0" dirty="0">
                <a:ln>
                  <a:noFill/>
                </a:ln>
                <a:solidFill>
                  <a:srgbClr val="0000FF"/>
                </a:solidFill>
                <a:effectLst/>
                <a:uLnTx/>
                <a:uFillTx/>
                <a:latin typeface="Gill Sans MT" panose="020B0502020104020203"/>
                <a:ea typeface="+mn-ea"/>
                <a:cs typeface="+mn-cs"/>
              </a:rPr>
              <a:t> April 2, 1949, </a:t>
            </a:r>
            <a:r>
              <a:rPr kumimoji="0" lang="en-US" sz="2800" b="0" i="0" u="none" strike="noStrike" kern="1200" cap="none" spc="0" normalizeH="0" baseline="0" noProof="0" dirty="0" err="1">
                <a:ln>
                  <a:noFill/>
                </a:ln>
                <a:solidFill>
                  <a:srgbClr val="0000FF"/>
                </a:solidFill>
                <a:effectLst/>
                <a:uLnTx/>
                <a:uFillTx/>
                <a:latin typeface="Gill Sans MT" panose="020B0502020104020203"/>
                <a:ea typeface="+mn-ea"/>
                <a:cs typeface="+mn-cs"/>
              </a:rPr>
              <a:t>pgs</a:t>
            </a:r>
            <a:r>
              <a:rPr kumimoji="0" lang="en-US" sz="2800" b="0" i="0" u="none" strike="noStrike" kern="1200" cap="none" spc="0" normalizeH="0" baseline="0" noProof="0" dirty="0">
                <a:ln>
                  <a:noFill/>
                </a:ln>
                <a:solidFill>
                  <a:srgbClr val="0000FF"/>
                </a:solidFill>
                <a:effectLst/>
                <a:uLnTx/>
                <a:uFillTx/>
                <a:latin typeface="Gill Sans MT" panose="020B0502020104020203"/>
                <a:ea typeface="+mn-ea"/>
                <a:cs typeface="+mn-cs"/>
              </a:rPr>
              <a:t> 5-8, 19).</a:t>
            </a:r>
          </a:p>
        </p:txBody>
      </p:sp>
      <p:sp>
        <p:nvSpPr>
          <p:cNvPr id="7" name="Date Placeholder 6">
            <a:extLst>
              <a:ext uri="{FF2B5EF4-FFF2-40B4-BE49-F238E27FC236}">
                <a16:creationId xmlns:a16="http://schemas.microsoft.com/office/drawing/2014/main" id="{A93A5DFA-59BA-5E7E-30AA-49BA018CFD39}"/>
              </a:ext>
            </a:extLst>
          </p:cNvPr>
          <p:cNvSpPr>
            <a:spLocks noGrp="1"/>
          </p:cNvSpPr>
          <p:nvPr>
            <p:ph type="dt" sz="half" idx="10"/>
          </p:nvPr>
        </p:nvSpPr>
        <p:spPr/>
        <p:txBody>
          <a:bodyPr/>
          <a:lstStyle/>
          <a:p>
            <a:pPr eaLnBrk="1" latinLnBrk="0" hangingPunct="1"/>
            <a:fld id="{8A430C4A-DE4E-4D36-9390-360C6FA0E989}" type="datetime1">
              <a:rPr lang="en-US" smtClean="0"/>
              <a:t>8/2/2023</a:t>
            </a:fld>
            <a:endParaRPr lang="en-US"/>
          </a:p>
        </p:txBody>
      </p:sp>
      <p:sp>
        <p:nvSpPr>
          <p:cNvPr id="8" name="Footer Placeholder 7">
            <a:extLst>
              <a:ext uri="{FF2B5EF4-FFF2-40B4-BE49-F238E27FC236}">
                <a16:creationId xmlns:a16="http://schemas.microsoft.com/office/drawing/2014/main" id="{054D07C0-62ED-832E-4E7E-F0322B65AEDF}"/>
              </a:ext>
            </a:extLst>
          </p:cNvPr>
          <p:cNvSpPr>
            <a:spLocks noGrp="1"/>
          </p:cNvSpPr>
          <p:nvPr>
            <p:ph type="ftr" sz="quarter" idx="11"/>
          </p:nvPr>
        </p:nvSpPr>
        <p:spPr/>
        <p:txBody>
          <a:bodyPr/>
          <a:lstStyle/>
          <a:p>
            <a:r>
              <a:rPr kumimoji="0" lang="en-US"/>
              <a:t>Gary R. Whiting</a:t>
            </a:r>
            <a:endParaRPr kumimoji="0" lang="en-US" dirty="0"/>
          </a:p>
        </p:txBody>
      </p:sp>
      <p:sp>
        <p:nvSpPr>
          <p:cNvPr id="9" name="Slide Number Placeholder 8">
            <a:extLst>
              <a:ext uri="{FF2B5EF4-FFF2-40B4-BE49-F238E27FC236}">
                <a16:creationId xmlns:a16="http://schemas.microsoft.com/office/drawing/2014/main" id="{B9F4E533-E5DB-BCFE-D2F9-7F6A5581F89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29</a:t>
            </a:fld>
            <a:endParaRPr kumimoji="0" lang="en-US" dirty="0"/>
          </a:p>
        </p:txBody>
      </p:sp>
    </p:spTree>
    <p:extLst>
      <p:ext uri="{BB962C8B-B14F-4D97-AF65-F5344CB8AC3E}">
        <p14:creationId xmlns:p14="http://schemas.microsoft.com/office/powerpoint/2010/main" val="386610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46DDC55-69CC-7ADE-A9B2-C0A8A6F214FC}"/>
              </a:ext>
            </a:extLst>
          </p:cNvPr>
          <p:cNvSpPr>
            <a:spLocks noGrp="1"/>
          </p:cNvSpPr>
          <p:nvPr>
            <p:ph type="body" idx="1"/>
          </p:nvPr>
        </p:nvSpPr>
        <p:spPr/>
        <p:txBody>
          <a:bodyPr>
            <a:normAutofit/>
          </a:bodyPr>
          <a:lstStyle/>
          <a:p>
            <a:r>
              <a:rPr lang="en-US" sz="3200" dirty="0">
                <a:solidFill>
                  <a:srgbClr val="0070C0"/>
                </a:solidFill>
              </a:rPr>
              <a:t>God’s Plan to </a:t>
            </a:r>
          </a:p>
          <a:p>
            <a:r>
              <a:rPr lang="en-US" sz="3200" dirty="0">
                <a:solidFill>
                  <a:srgbClr val="0070C0"/>
                </a:solidFill>
              </a:rPr>
              <a:t>Purify the Church</a:t>
            </a:r>
          </a:p>
        </p:txBody>
      </p:sp>
      <p:sp>
        <p:nvSpPr>
          <p:cNvPr id="7" name="Title 6">
            <a:extLst>
              <a:ext uri="{FF2B5EF4-FFF2-40B4-BE49-F238E27FC236}">
                <a16:creationId xmlns:a16="http://schemas.microsoft.com/office/drawing/2014/main" id="{5BCA2CC9-D1D1-720C-CE7C-577DC1BA4369}"/>
              </a:ext>
            </a:extLst>
          </p:cNvPr>
          <p:cNvSpPr>
            <a:spLocks noGrp="1"/>
          </p:cNvSpPr>
          <p:nvPr>
            <p:ph type="title"/>
          </p:nvPr>
        </p:nvSpPr>
        <p:spPr/>
        <p:txBody>
          <a:bodyPr anchor="ctr"/>
          <a:lstStyle/>
          <a:p>
            <a:r>
              <a:rPr lang="en-US" dirty="0"/>
              <a:t>D&amp;C 38:  A Call to Covenant</a:t>
            </a:r>
          </a:p>
        </p:txBody>
      </p:sp>
      <p:sp>
        <p:nvSpPr>
          <p:cNvPr id="2" name="Date Placeholder 1">
            <a:extLst>
              <a:ext uri="{FF2B5EF4-FFF2-40B4-BE49-F238E27FC236}">
                <a16:creationId xmlns:a16="http://schemas.microsoft.com/office/drawing/2014/main" id="{569313A0-FA7C-666C-80E4-849E6B5D20B6}"/>
              </a:ext>
            </a:extLst>
          </p:cNvPr>
          <p:cNvSpPr>
            <a:spLocks noGrp="1"/>
          </p:cNvSpPr>
          <p:nvPr>
            <p:ph type="dt" sz="half" idx="10"/>
          </p:nvPr>
        </p:nvSpPr>
        <p:spPr/>
        <p:txBody>
          <a:bodyPr/>
          <a:lstStyle/>
          <a:p>
            <a:pPr eaLnBrk="1" latinLnBrk="0" hangingPunct="1"/>
            <a:fld id="{D0F1BA03-ED5F-43D6-A461-02D7E1575A75}" type="datetime1">
              <a:rPr lang="en-US" smtClean="0"/>
              <a:t>8/2/2023</a:t>
            </a:fld>
            <a:endParaRPr lang="en-US"/>
          </a:p>
        </p:txBody>
      </p:sp>
      <p:sp>
        <p:nvSpPr>
          <p:cNvPr id="6" name="Footer Placeholder 5">
            <a:extLst>
              <a:ext uri="{FF2B5EF4-FFF2-40B4-BE49-F238E27FC236}">
                <a16:creationId xmlns:a16="http://schemas.microsoft.com/office/drawing/2014/main" id="{FA68FF52-8AFF-19F6-848D-282DA1B01BA8}"/>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CC5A9B46-7593-4A83-C3E0-9399555BD3A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a:t>
            </a:fld>
            <a:endParaRPr kumimoji="0" lang="en-US" dirty="0">
              <a:solidFill>
                <a:schemeClr val="accent3">
                  <a:shade val="75000"/>
                </a:schemeClr>
              </a:solidFill>
            </a:endParaRPr>
          </a:p>
        </p:txBody>
      </p:sp>
    </p:spTree>
    <p:extLst>
      <p:ext uri="{BB962C8B-B14F-4D97-AF65-F5344CB8AC3E}">
        <p14:creationId xmlns:p14="http://schemas.microsoft.com/office/powerpoint/2010/main" val="3919602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87287" y="1527048"/>
            <a:ext cx="11810082" cy="4877936"/>
          </a:xfrm>
        </p:spPr>
        <p:txBody>
          <a:bodyPr>
            <a:normAutofit/>
          </a:bodyPr>
          <a:lstStyle/>
          <a:p>
            <a:r>
              <a:rPr lang="en-US" dirty="0"/>
              <a:t>Our Lord has covenanted with us to provide us redemption and salvation.</a:t>
            </a:r>
          </a:p>
          <a:p>
            <a:r>
              <a:rPr lang="en-US" dirty="0"/>
              <a:t>He has guaranteed this by his word, his character.</a:t>
            </a:r>
          </a:p>
          <a:p>
            <a:r>
              <a:rPr lang="en-US" dirty="0"/>
              <a:t>He has opened the way through the atonement</a:t>
            </a:r>
          </a:p>
          <a:p>
            <a:pPr lvl="1"/>
            <a:r>
              <a:rPr lang="en-US" dirty="0"/>
              <a:t>Life, death, resurrection.</a:t>
            </a:r>
          </a:p>
          <a:p>
            <a:r>
              <a:rPr lang="en-US" dirty="0"/>
              <a:t>Provided the covenant for our salvation (D&amp;C 85:8).</a:t>
            </a:r>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30</a:t>
            </a:fld>
            <a:endParaRPr kumimoji="0" lang="en-US" dirty="0"/>
          </a:p>
        </p:txBody>
      </p:sp>
    </p:spTree>
    <p:extLst>
      <p:ext uri="{BB962C8B-B14F-4D97-AF65-F5344CB8AC3E}">
        <p14:creationId xmlns:p14="http://schemas.microsoft.com/office/powerpoint/2010/main" val="56574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87287" y="1527048"/>
            <a:ext cx="11810082" cy="4877936"/>
          </a:xfrm>
        </p:spPr>
        <p:txBody>
          <a:bodyPr>
            <a:normAutofit/>
          </a:bodyPr>
          <a:lstStyle/>
          <a:p>
            <a:r>
              <a:rPr lang="en-US" dirty="0"/>
              <a:t>This is why I said you should go to the Ohio (7a-b).</a:t>
            </a:r>
          </a:p>
          <a:p>
            <a:r>
              <a:rPr lang="en-US" dirty="0"/>
              <a:t>It was there, in Kirtland, God promised to give them his law (7b).</a:t>
            </a:r>
          </a:p>
          <a:p>
            <a:r>
              <a:rPr lang="en-US" dirty="0"/>
              <a:t>1. To be gathered a righteous people</a:t>
            </a:r>
          </a:p>
          <a:p>
            <a:r>
              <a:rPr lang="en-US" dirty="0"/>
              <a:t>2. Without spot or blameless</a:t>
            </a:r>
          </a:p>
          <a:p>
            <a:endParaRPr lang="en-US" dirty="0"/>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31</a:t>
            </a:fld>
            <a:endParaRPr kumimoji="0" lang="en-US" dirty="0"/>
          </a:p>
        </p:txBody>
      </p:sp>
    </p:spTree>
    <p:extLst>
      <p:ext uri="{BB962C8B-B14F-4D97-AF65-F5344CB8AC3E}">
        <p14:creationId xmlns:p14="http://schemas.microsoft.com/office/powerpoint/2010/main" val="268605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D&amp;C 85:8</a:t>
            </a:r>
          </a:p>
        </p:txBody>
      </p:sp>
      <p:sp>
        <p:nvSpPr>
          <p:cNvPr id="6" name="TextBox 5">
            <a:extLst>
              <a:ext uri="{FF2B5EF4-FFF2-40B4-BE49-F238E27FC236}">
                <a16:creationId xmlns:a16="http://schemas.microsoft.com/office/drawing/2014/main" id="{35494435-BBE3-45FA-A185-C97EB5D35A65}"/>
              </a:ext>
            </a:extLst>
          </p:cNvPr>
          <p:cNvSpPr txBox="1"/>
          <p:nvPr/>
        </p:nvSpPr>
        <p:spPr>
          <a:xfrm>
            <a:off x="209320" y="1478439"/>
            <a:ext cx="11777032"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8a</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And again, verily I say unto you, that which is governed by law, is also preserved by law, and perfected and sanctified by the same.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8b. </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That which </a:t>
            </a:r>
            <a:r>
              <a:rPr kumimoji="0" lang="en-US" sz="2800" b="0" i="0" u="none" strike="noStrike" kern="1200" cap="none" spc="0" normalizeH="0" baseline="0" noProof="0" dirty="0" err="1">
                <a:ln>
                  <a:noFill/>
                </a:ln>
                <a:solidFill>
                  <a:srgbClr val="0000FF"/>
                </a:solidFill>
                <a:effectLst/>
                <a:uLnTx/>
                <a:uFillTx/>
                <a:latin typeface="Georgia" panose="02040502050405020303" pitchFamily="18" charset="0"/>
              </a:rPr>
              <a:t>breaketh</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a law, and </a:t>
            </a:r>
            <a:r>
              <a:rPr kumimoji="0" lang="en-US" sz="2800" b="0" i="0" u="none" strike="noStrike" kern="1200" cap="none" spc="0" normalizeH="0" baseline="0" noProof="0" dirty="0" err="1">
                <a:ln>
                  <a:noFill/>
                </a:ln>
                <a:solidFill>
                  <a:srgbClr val="0000FF"/>
                </a:solidFill>
                <a:effectLst/>
                <a:uLnTx/>
                <a:uFillTx/>
                <a:latin typeface="Georgia" panose="02040502050405020303" pitchFamily="18" charset="0"/>
              </a:rPr>
              <a:t>abideth</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not by law, but </a:t>
            </a:r>
            <a:r>
              <a:rPr kumimoji="0" lang="en-US" sz="2800" b="0" i="0" u="none" strike="noStrike" kern="1200" cap="none" spc="0" normalizeH="0" baseline="0" noProof="0" dirty="0" err="1">
                <a:ln>
                  <a:noFill/>
                </a:ln>
                <a:solidFill>
                  <a:srgbClr val="0000FF"/>
                </a:solidFill>
                <a:effectLst/>
                <a:uLnTx/>
                <a:uFillTx/>
                <a:latin typeface="Georgia" panose="02040502050405020303" pitchFamily="18" charset="0"/>
              </a:rPr>
              <a:t>seeketh</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to become a law unto itself, and </a:t>
            </a:r>
            <a:r>
              <a:rPr kumimoji="0" lang="en-US" sz="2800" b="0" i="0" u="none" strike="noStrike" kern="1200" cap="none" spc="0" normalizeH="0" baseline="0" noProof="0" dirty="0" err="1">
                <a:ln>
                  <a:noFill/>
                </a:ln>
                <a:solidFill>
                  <a:srgbClr val="0000FF"/>
                </a:solidFill>
                <a:effectLst/>
                <a:uLnTx/>
                <a:uFillTx/>
                <a:latin typeface="Georgia" panose="02040502050405020303" pitchFamily="18" charset="0"/>
              </a:rPr>
              <a:t>willeth</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to abide in sin, and altogether </a:t>
            </a:r>
            <a:r>
              <a:rPr kumimoji="0" lang="en-US" sz="2800" b="0" i="0" u="none" strike="noStrike" kern="1200" cap="none" spc="0" normalizeH="0" baseline="0" noProof="0" dirty="0" err="1">
                <a:ln>
                  <a:noFill/>
                </a:ln>
                <a:solidFill>
                  <a:srgbClr val="0000FF"/>
                </a:solidFill>
                <a:effectLst/>
                <a:uLnTx/>
                <a:uFillTx/>
                <a:latin typeface="Georgia" panose="02040502050405020303" pitchFamily="18" charset="0"/>
              </a:rPr>
              <a:t>abideth</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in sin, can not be sanctified by law, neither by mercy, justice, or judgment; therefore, they must remain filthy still. </a:t>
            </a:r>
          </a:p>
        </p:txBody>
      </p:sp>
      <p:sp>
        <p:nvSpPr>
          <p:cNvPr id="7" name="Date Placeholder 6">
            <a:extLst>
              <a:ext uri="{FF2B5EF4-FFF2-40B4-BE49-F238E27FC236}">
                <a16:creationId xmlns:a16="http://schemas.microsoft.com/office/drawing/2014/main" id="{B60FD62B-DD95-176B-679A-217A68E02375}"/>
              </a:ext>
            </a:extLst>
          </p:cNvPr>
          <p:cNvSpPr>
            <a:spLocks noGrp="1"/>
          </p:cNvSpPr>
          <p:nvPr>
            <p:ph type="dt" sz="half" idx="10"/>
          </p:nvPr>
        </p:nvSpPr>
        <p:spPr/>
        <p:txBody>
          <a:bodyPr/>
          <a:lstStyle/>
          <a:p>
            <a:pPr eaLnBrk="1" latinLnBrk="0" hangingPunct="1"/>
            <a:fld id="{DCA97C69-B61E-491D-9E14-15D39C936AF4}" type="datetime1">
              <a:rPr lang="en-US" smtClean="0"/>
              <a:t>8/2/2023</a:t>
            </a:fld>
            <a:endParaRPr lang="en-US"/>
          </a:p>
        </p:txBody>
      </p:sp>
      <p:sp>
        <p:nvSpPr>
          <p:cNvPr id="8" name="Footer Placeholder 7">
            <a:extLst>
              <a:ext uri="{FF2B5EF4-FFF2-40B4-BE49-F238E27FC236}">
                <a16:creationId xmlns:a16="http://schemas.microsoft.com/office/drawing/2014/main" id="{B42FD225-47DC-9382-7664-8CADA2A058BD}"/>
              </a:ext>
            </a:extLst>
          </p:cNvPr>
          <p:cNvSpPr>
            <a:spLocks noGrp="1"/>
          </p:cNvSpPr>
          <p:nvPr>
            <p:ph type="ftr" sz="quarter" idx="11"/>
          </p:nvPr>
        </p:nvSpPr>
        <p:spPr/>
        <p:txBody>
          <a:bodyPr/>
          <a:lstStyle/>
          <a:p>
            <a:r>
              <a:rPr kumimoji="0" lang="en-US"/>
              <a:t>Gary R. Whiting</a:t>
            </a:r>
            <a:endParaRPr kumimoji="0" lang="en-US" dirty="0"/>
          </a:p>
        </p:txBody>
      </p:sp>
      <p:sp>
        <p:nvSpPr>
          <p:cNvPr id="9" name="Slide Number Placeholder 8">
            <a:extLst>
              <a:ext uri="{FF2B5EF4-FFF2-40B4-BE49-F238E27FC236}">
                <a16:creationId xmlns:a16="http://schemas.microsoft.com/office/drawing/2014/main" id="{B791C386-A17A-5801-ECB6-21A4C2850762}"/>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32</a:t>
            </a:fld>
            <a:endParaRPr kumimoji="0" lang="en-US" dirty="0"/>
          </a:p>
        </p:txBody>
      </p:sp>
    </p:spTree>
    <p:extLst>
      <p:ext uri="{BB962C8B-B14F-4D97-AF65-F5344CB8AC3E}">
        <p14:creationId xmlns:p14="http://schemas.microsoft.com/office/powerpoint/2010/main" val="302842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25000">
              <a:schemeClr val="tx1"/>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F76E25-7602-DC84-DC16-9A1029BF3D3F}"/>
              </a:ext>
            </a:extLst>
          </p:cNvPr>
          <p:cNvSpPr>
            <a:spLocks noGrp="1"/>
          </p:cNvSpPr>
          <p:nvPr>
            <p:ph type="dt" sz="half" idx="10"/>
          </p:nvPr>
        </p:nvSpPr>
        <p:spPr/>
        <p:txBody>
          <a:bodyPr/>
          <a:lstStyle/>
          <a:p>
            <a:pPr eaLnBrk="1" latinLnBrk="0" hangingPunct="1"/>
            <a:fld id="{E14483EF-D59E-41F8-9295-8C4E9DA8CDAC}" type="datetime1">
              <a:rPr lang="en-US" smtClean="0"/>
              <a:t>8/2/2023</a:t>
            </a:fld>
            <a:endParaRPr lang="en-US"/>
          </a:p>
        </p:txBody>
      </p:sp>
      <p:sp>
        <p:nvSpPr>
          <p:cNvPr id="4" name="Footer Placeholder 3">
            <a:extLst>
              <a:ext uri="{FF2B5EF4-FFF2-40B4-BE49-F238E27FC236}">
                <a16:creationId xmlns:a16="http://schemas.microsoft.com/office/drawing/2014/main" id="{505F015C-7FE1-3E7A-0380-3B779D7D3BAC}"/>
              </a:ext>
            </a:extLst>
          </p:cNvPr>
          <p:cNvSpPr>
            <a:spLocks noGrp="1"/>
          </p:cNvSpPr>
          <p:nvPr>
            <p:ph type="ftr" sz="quarter" idx="11"/>
          </p:nvPr>
        </p:nvSpPr>
        <p:spPr/>
        <p:txBody>
          <a:bodyPr/>
          <a:lstStyle/>
          <a:p>
            <a:r>
              <a:rPr kumimoji="0" lang="en-US"/>
              <a:t>Gary R. Whiting</a:t>
            </a:r>
            <a:endParaRPr kumimoji="0" lang="en-US" dirty="0"/>
          </a:p>
        </p:txBody>
      </p:sp>
      <p:sp>
        <p:nvSpPr>
          <p:cNvPr id="5" name="Slide Number Placeholder 4">
            <a:extLst>
              <a:ext uri="{FF2B5EF4-FFF2-40B4-BE49-F238E27FC236}">
                <a16:creationId xmlns:a16="http://schemas.microsoft.com/office/drawing/2014/main" id="{AA0D9961-0961-26BE-47EF-C70B84DEF7C9}"/>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33</a:t>
            </a:fld>
            <a:endParaRPr kumimoji="0" lang="en-US" dirty="0"/>
          </a:p>
        </p:txBody>
      </p:sp>
      <p:pic>
        <p:nvPicPr>
          <p:cNvPr id="6" name="Picture 5">
            <a:extLst>
              <a:ext uri="{FF2B5EF4-FFF2-40B4-BE49-F238E27FC236}">
                <a16:creationId xmlns:a16="http://schemas.microsoft.com/office/drawing/2014/main" id="{71C34674-77A4-0EDD-63F5-2DE34D78F281}"/>
              </a:ext>
            </a:extLst>
          </p:cNvPr>
          <p:cNvPicPr>
            <a:picLocks noChangeAspect="1"/>
          </p:cNvPicPr>
          <p:nvPr/>
        </p:nvPicPr>
        <p:blipFill>
          <a:blip r:embed="rId2"/>
          <a:stretch>
            <a:fillRect/>
          </a:stretch>
        </p:blipFill>
        <p:spPr>
          <a:xfrm>
            <a:off x="3810000" y="0"/>
            <a:ext cx="4572000" cy="6858000"/>
          </a:xfrm>
          <a:prstGeom prst="rect">
            <a:avLst/>
          </a:prstGeom>
        </p:spPr>
      </p:pic>
    </p:spTree>
    <p:extLst>
      <p:ext uri="{BB962C8B-B14F-4D97-AF65-F5344CB8AC3E}">
        <p14:creationId xmlns:p14="http://schemas.microsoft.com/office/powerpoint/2010/main" val="2548550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87287" y="1527048"/>
            <a:ext cx="11810082" cy="4877936"/>
          </a:xfrm>
        </p:spPr>
        <p:txBody>
          <a:bodyPr>
            <a:normAutofit/>
          </a:bodyPr>
          <a:lstStyle/>
          <a:p>
            <a:r>
              <a:rPr lang="en-US" dirty="0"/>
              <a:t>Next lesson: How God Preserves the Church.</a:t>
            </a:r>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34</a:t>
            </a:fld>
            <a:endParaRPr kumimoji="0" lang="en-US" dirty="0"/>
          </a:p>
        </p:txBody>
      </p:sp>
    </p:spTree>
    <p:extLst>
      <p:ext uri="{BB962C8B-B14F-4D97-AF65-F5344CB8AC3E}">
        <p14:creationId xmlns:p14="http://schemas.microsoft.com/office/powerpoint/2010/main" val="191301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25000">
              <a:schemeClr val="tx1"/>
            </a:gs>
            <a:gs pos="6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BF81A18-3CF0-CC86-A6E6-69AD92235E99}"/>
              </a:ext>
            </a:extLst>
          </p:cNvPr>
          <p:cNvSpPr>
            <a:spLocks noGrp="1"/>
          </p:cNvSpPr>
          <p:nvPr>
            <p:ph type="dt" sz="half" idx="10"/>
          </p:nvPr>
        </p:nvSpPr>
        <p:spPr/>
        <p:txBody>
          <a:bodyPr/>
          <a:lstStyle/>
          <a:p>
            <a:pPr eaLnBrk="1" latinLnBrk="0" hangingPunct="1"/>
            <a:fld id="{98A5940D-7D94-4BDC-9132-A98A545DDBA5}" type="datetime1">
              <a:rPr lang="en-US" smtClean="0"/>
              <a:t>8/2/2023</a:t>
            </a:fld>
            <a:endParaRPr lang="en-US"/>
          </a:p>
        </p:txBody>
      </p:sp>
      <p:sp>
        <p:nvSpPr>
          <p:cNvPr id="3" name="Footer Placeholder 2">
            <a:extLst>
              <a:ext uri="{FF2B5EF4-FFF2-40B4-BE49-F238E27FC236}">
                <a16:creationId xmlns:a16="http://schemas.microsoft.com/office/drawing/2014/main" id="{77AC2A6E-580C-1BD8-EE24-DDC1C6DD198C}"/>
              </a:ext>
            </a:extLst>
          </p:cNvPr>
          <p:cNvSpPr>
            <a:spLocks noGrp="1"/>
          </p:cNvSpPr>
          <p:nvPr>
            <p:ph type="ftr" sz="quarter" idx="11"/>
          </p:nvPr>
        </p:nvSpPr>
        <p:spPr/>
        <p:txBody>
          <a:bodyPr/>
          <a:lstStyle/>
          <a:p>
            <a:r>
              <a:rPr kumimoji="0" lang="en-US"/>
              <a:t>Gary R. Whiting</a:t>
            </a:r>
          </a:p>
        </p:txBody>
      </p:sp>
      <p:sp>
        <p:nvSpPr>
          <p:cNvPr id="5" name="Slide Number Placeholder 4">
            <a:extLst>
              <a:ext uri="{FF2B5EF4-FFF2-40B4-BE49-F238E27FC236}">
                <a16:creationId xmlns:a16="http://schemas.microsoft.com/office/drawing/2014/main" id="{CAA056EE-0679-6339-4C99-F61866589168}"/>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a:t>
            </a:fld>
            <a:endParaRPr kumimoji="0" lang="en-US" dirty="0">
              <a:solidFill>
                <a:schemeClr val="accent3">
                  <a:shade val="75000"/>
                </a:schemeClr>
              </a:solidFill>
            </a:endParaRPr>
          </a:p>
        </p:txBody>
      </p:sp>
      <p:pic>
        <p:nvPicPr>
          <p:cNvPr id="7" name="Picture 6">
            <a:extLst>
              <a:ext uri="{FF2B5EF4-FFF2-40B4-BE49-F238E27FC236}">
                <a16:creationId xmlns:a16="http://schemas.microsoft.com/office/drawing/2014/main" id="{500C1164-2A31-477D-5154-1A995F7156F1}"/>
              </a:ext>
            </a:extLst>
          </p:cNvPr>
          <p:cNvPicPr>
            <a:picLocks noChangeAspect="1"/>
          </p:cNvPicPr>
          <p:nvPr/>
        </p:nvPicPr>
        <p:blipFill>
          <a:blip r:embed="rId2"/>
          <a:stretch>
            <a:fillRect/>
          </a:stretch>
        </p:blipFill>
        <p:spPr>
          <a:xfrm>
            <a:off x="1305159" y="0"/>
            <a:ext cx="9581682" cy="6858000"/>
          </a:xfrm>
          <a:prstGeom prst="rect">
            <a:avLst/>
          </a:prstGeom>
        </p:spPr>
      </p:pic>
    </p:spTree>
    <p:extLst>
      <p:ext uri="{BB962C8B-B14F-4D97-AF65-F5344CB8AC3E}">
        <p14:creationId xmlns:p14="http://schemas.microsoft.com/office/powerpoint/2010/main" val="190551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20851" y="1506519"/>
            <a:ext cx="11799065" cy="4572000"/>
          </a:xfrm>
        </p:spPr>
        <p:txBody>
          <a:bodyPr/>
          <a:lstStyle/>
          <a:p>
            <a:r>
              <a:rPr lang="en-US" dirty="0"/>
              <a:t>The purification of the Saints and the church is the purpose of Jesus Christ.</a:t>
            </a:r>
          </a:p>
          <a:p>
            <a:r>
              <a:rPr lang="en-US" dirty="0"/>
              <a:t>This is the process of our redemption and salvation.</a:t>
            </a:r>
          </a:p>
          <a:p>
            <a:r>
              <a:rPr lang="en-US" dirty="0"/>
              <a:t>Reverses the effects and consequences of the Fall.</a:t>
            </a:r>
          </a:p>
          <a:p>
            <a:r>
              <a:rPr lang="en-US" dirty="0"/>
              <a:t>All this work is dependent upon the character, attributes and perfections of Jesus Christ.</a:t>
            </a:r>
          </a:p>
          <a:p>
            <a:r>
              <a:rPr lang="en-US" dirty="0"/>
              <a:t>This highlights the importance of the preamble of this revelation.</a:t>
            </a:r>
          </a:p>
        </p:txBody>
      </p:sp>
      <p:sp>
        <p:nvSpPr>
          <p:cNvPr id="8" name="Date Placeholder 7">
            <a:extLst>
              <a:ext uri="{FF2B5EF4-FFF2-40B4-BE49-F238E27FC236}">
                <a16:creationId xmlns:a16="http://schemas.microsoft.com/office/drawing/2014/main" id="{F5232744-8DB6-C467-74D7-A8B6392A63D4}"/>
              </a:ext>
            </a:extLst>
          </p:cNvPr>
          <p:cNvSpPr>
            <a:spLocks noGrp="1"/>
          </p:cNvSpPr>
          <p:nvPr>
            <p:ph type="dt" sz="half" idx="10"/>
          </p:nvPr>
        </p:nvSpPr>
        <p:spPr/>
        <p:txBody>
          <a:bodyPr/>
          <a:lstStyle/>
          <a:p>
            <a:pPr eaLnBrk="1" latinLnBrk="0" hangingPunct="1"/>
            <a:fld id="{C8D624F8-9453-4AB8-BA86-7CC941819B88}" type="datetime1">
              <a:rPr lang="en-US" smtClean="0"/>
              <a:t>8/2/2023</a:t>
            </a:fld>
            <a:endParaRPr lang="en-US"/>
          </a:p>
        </p:txBody>
      </p:sp>
      <p:sp>
        <p:nvSpPr>
          <p:cNvPr id="9" name="Footer Placeholder 8">
            <a:extLst>
              <a:ext uri="{FF2B5EF4-FFF2-40B4-BE49-F238E27FC236}">
                <a16:creationId xmlns:a16="http://schemas.microsoft.com/office/drawing/2014/main" id="{5522929D-5DEB-B433-AF14-101A1F1F2750}"/>
              </a:ext>
            </a:extLst>
          </p:cNvPr>
          <p:cNvSpPr>
            <a:spLocks noGrp="1"/>
          </p:cNvSpPr>
          <p:nvPr>
            <p:ph type="ftr" sz="quarter" idx="11"/>
          </p:nvPr>
        </p:nvSpPr>
        <p:spPr/>
        <p:txBody>
          <a:bodyPr/>
          <a:lstStyle/>
          <a:p>
            <a:r>
              <a:rPr kumimoji="0" lang="en-US"/>
              <a:t>Gary R. Whiting</a:t>
            </a:r>
          </a:p>
        </p:txBody>
      </p:sp>
      <p:sp>
        <p:nvSpPr>
          <p:cNvPr id="10" name="Slide Number Placeholder 9">
            <a:extLst>
              <a:ext uri="{FF2B5EF4-FFF2-40B4-BE49-F238E27FC236}">
                <a16:creationId xmlns:a16="http://schemas.microsoft.com/office/drawing/2014/main" id="{DC30E9BB-478E-01F9-E314-A16F55FB974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5</a:t>
            </a:fld>
            <a:endParaRPr kumimoji="0" lang="en-US" dirty="0"/>
          </a:p>
        </p:txBody>
      </p:sp>
    </p:spTree>
    <p:extLst>
      <p:ext uri="{BB962C8B-B14F-4D97-AF65-F5344CB8AC3E}">
        <p14:creationId xmlns:p14="http://schemas.microsoft.com/office/powerpoint/2010/main" val="371632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D&amp;C 38:1a-e</a:t>
            </a:r>
          </a:p>
        </p:txBody>
      </p:sp>
      <p:sp>
        <p:nvSpPr>
          <p:cNvPr id="6" name="TextBox 5">
            <a:extLst>
              <a:ext uri="{FF2B5EF4-FFF2-40B4-BE49-F238E27FC236}">
                <a16:creationId xmlns:a16="http://schemas.microsoft.com/office/drawing/2014/main" id="{35494435-BBE3-45FA-A185-C97EB5D35A65}"/>
              </a:ext>
            </a:extLst>
          </p:cNvPr>
          <p:cNvSpPr txBox="1"/>
          <p:nvPr/>
        </p:nvSpPr>
        <p:spPr>
          <a:xfrm>
            <a:off x="209321" y="1443841"/>
            <a:ext cx="11766014"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1a. </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Thus saith the Lord, your God, even Jesus Christ, the great I AM, Alpha and Omega, the beginning and the end, the same which looked upon the wide expanse of eternity and all the seraphic hosts of heaven before the world was made,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b. </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the same which </a:t>
            </a:r>
            <a:r>
              <a:rPr kumimoji="0" lang="en-US" sz="2800" b="0" i="0" u="none" strike="noStrike" kern="1200" cap="none" spc="0" normalizeH="0" baseline="0" noProof="0" dirty="0" err="1">
                <a:ln>
                  <a:noFill/>
                </a:ln>
                <a:solidFill>
                  <a:srgbClr val="0000FF"/>
                </a:solidFill>
                <a:effectLst/>
                <a:uLnTx/>
                <a:uFillTx/>
                <a:latin typeface="Georgia" panose="02040502050405020303" pitchFamily="18" charset="0"/>
              </a:rPr>
              <a:t>knoweth</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all things, for all things are present before mine eyes. I am the same which </a:t>
            </a:r>
            <a:r>
              <a:rPr kumimoji="0" lang="en-US" sz="2800" b="0" i="0" u="none" strike="noStrike" kern="1200" cap="none" spc="0" normalizeH="0" baseline="0" noProof="0" dirty="0" err="1">
                <a:ln>
                  <a:noFill/>
                </a:ln>
                <a:solidFill>
                  <a:srgbClr val="0000FF"/>
                </a:solidFill>
                <a:effectLst/>
                <a:uLnTx/>
                <a:uFillTx/>
                <a:latin typeface="Georgia" panose="02040502050405020303" pitchFamily="18" charset="0"/>
              </a:rPr>
              <a:t>spake</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 and the world was made, and all things came by me. I am the same which have taken the Zion of Enoch into mine own bosom,</a:t>
            </a:r>
          </a:p>
        </p:txBody>
      </p:sp>
      <p:sp>
        <p:nvSpPr>
          <p:cNvPr id="7" name="Date Placeholder 6">
            <a:extLst>
              <a:ext uri="{FF2B5EF4-FFF2-40B4-BE49-F238E27FC236}">
                <a16:creationId xmlns:a16="http://schemas.microsoft.com/office/drawing/2014/main" id="{051EDDDB-9050-B882-E38F-F5C37C0D083F}"/>
              </a:ext>
            </a:extLst>
          </p:cNvPr>
          <p:cNvSpPr>
            <a:spLocks noGrp="1"/>
          </p:cNvSpPr>
          <p:nvPr>
            <p:ph type="dt" sz="half" idx="10"/>
          </p:nvPr>
        </p:nvSpPr>
        <p:spPr/>
        <p:txBody>
          <a:bodyPr/>
          <a:lstStyle/>
          <a:p>
            <a:pPr eaLnBrk="1" latinLnBrk="0" hangingPunct="1"/>
            <a:fld id="{DC46F627-AC1C-478D-9A42-5ED5AFA7066F}" type="datetime1">
              <a:rPr lang="en-US" smtClean="0"/>
              <a:t>8/2/2023</a:t>
            </a:fld>
            <a:endParaRPr lang="en-US"/>
          </a:p>
        </p:txBody>
      </p:sp>
      <p:sp>
        <p:nvSpPr>
          <p:cNvPr id="8" name="Footer Placeholder 7">
            <a:extLst>
              <a:ext uri="{FF2B5EF4-FFF2-40B4-BE49-F238E27FC236}">
                <a16:creationId xmlns:a16="http://schemas.microsoft.com/office/drawing/2014/main" id="{F66DD5B1-60A2-9F18-653D-C74A532D8DCB}"/>
              </a:ext>
            </a:extLst>
          </p:cNvPr>
          <p:cNvSpPr>
            <a:spLocks noGrp="1"/>
          </p:cNvSpPr>
          <p:nvPr>
            <p:ph type="ftr" sz="quarter" idx="11"/>
          </p:nvPr>
        </p:nvSpPr>
        <p:spPr/>
        <p:txBody>
          <a:bodyPr/>
          <a:lstStyle/>
          <a:p>
            <a:r>
              <a:rPr kumimoji="0" lang="en-US"/>
              <a:t>Gary R. Whiting</a:t>
            </a:r>
            <a:endParaRPr kumimoji="0" lang="en-US" dirty="0"/>
          </a:p>
        </p:txBody>
      </p:sp>
      <p:sp>
        <p:nvSpPr>
          <p:cNvPr id="9" name="Slide Number Placeholder 8">
            <a:extLst>
              <a:ext uri="{FF2B5EF4-FFF2-40B4-BE49-F238E27FC236}">
                <a16:creationId xmlns:a16="http://schemas.microsoft.com/office/drawing/2014/main" id="{C3AC44EE-D838-690C-939F-7D3EF2354B81}"/>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6</a:t>
            </a:fld>
            <a:endParaRPr kumimoji="0" lang="en-US" dirty="0"/>
          </a:p>
        </p:txBody>
      </p:sp>
      <p:sp>
        <p:nvSpPr>
          <p:cNvPr id="2" name="Arrow: Right 1">
            <a:extLst>
              <a:ext uri="{FF2B5EF4-FFF2-40B4-BE49-F238E27FC236}">
                <a16:creationId xmlns:a16="http://schemas.microsoft.com/office/drawing/2014/main" id="{86F253FD-A7A1-82C7-52A1-969727764442}"/>
              </a:ext>
            </a:extLst>
          </p:cNvPr>
          <p:cNvSpPr/>
          <p:nvPr/>
        </p:nvSpPr>
        <p:spPr>
          <a:xfrm>
            <a:off x="10609243" y="5860973"/>
            <a:ext cx="672029" cy="36576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10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F79D1E-F175-4EC8-B2FC-BCEB3AEC31F5}"/>
              </a:ext>
            </a:extLst>
          </p:cNvPr>
          <p:cNvSpPr>
            <a:spLocks noGrp="1"/>
          </p:cNvSpPr>
          <p:nvPr>
            <p:ph type="title"/>
          </p:nvPr>
        </p:nvSpPr>
        <p:spPr/>
        <p:txBody>
          <a:bodyPr/>
          <a:lstStyle/>
          <a:p>
            <a:r>
              <a:rPr lang="en-US" dirty="0"/>
              <a:t>D&amp;C 38:1a-e</a:t>
            </a:r>
          </a:p>
        </p:txBody>
      </p:sp>
      <p:sp>
        <p:nvSpPr>
          <p:cNvPr id="6" name="TextBox 5">
            <a:extLst>
              <a:ext uri="{FF2B5EF4-FFF2-40B4-BE49-F238E27FC236}">
                <a16:creationId xmlns:a16="http://schemas.microsoft.com/office/drawing/2014/main" id="{35494435-BBE3-45FA-A185-C97EB5D35A65}"/>
              </a:ext>
            </a:extLst>
          </p:cNvPr>
          <p:cNvSpPr txBox="1"/>
          <p:nvPr/>
        </p:nvSpPr>
        <p:spPr>
          <a:xfrm>
            <a:off x="209319" y="1443841"/>
            <a:ext cx="11788049"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c. </a:t>
            </a:r>
            <a:r>
              <a:rPr kumimoji="0" lang="en-US" sz="2800" i="0" u="none" strike="noStrike" kern="1200" cap="none" spc="0" normalizeH="0" baseline="0" noProof="0" dirty="0">
                <a:ln>
                  <a:noFill/>
                </a:ln>
                <a:solidFill>
                  <a:srgbClr val="0000FF"/>
                </a:solidFill>
                <a:effectLst/>
                <a:uLnTx/>
                <a:uFillTx/>
                <a:latin typeface="Georgia" panose="02040502050405020303" pitchFamily="18" charset="0"/>
              </a:rPr>
              <a:t>and verily, I say, even as many as have believed on my name; for I am Christ, and in mine own name, by virtue of the blood which I have spilt, have I pleaded before the Father for them.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FF"/>
              </a:solidFill>
              <a:effectLst/>
              <a:uLnTx/>
              <a:uFillTx/>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d.  </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but, behold, the residue of the wicked have I kept in chains of darkness until the judgment of the great day, which shall come at the end of the earth;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FF"/>
              </a:solidFill>
              <a:effectLst/>
              <a:uLnTx/>
              <a:uFillTx/>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Georgia" panose="02040502050405020303" pitchFamily="18" charset="0"/>
              </a:rPr>
              <a:t>e.  </a:t>
            </a:r>
            <a:r>
              <a:rPr kumimoji="0" lang="en-US" sz="2800" b="0" i="0" u="none" strike="noStrike" kern="1200" cap="none" spc="0" normalizeH="0" baseline="0" noProof="0" dirty="0">
                <a:ln>
                  <a:noFill/>
                </a:ln>
                <a:solidFill>
                  <a:srgbClr val="0000FF"/>
                </a:solidFill>
                <a:effectLst/>
                <a:uLnTx/>
                <a:uFillTx/>
                <a:latin typeface="Georgia" panose="02040502050405020303" pitchFamily="18" charset="0"/>
              </a:rPr>
              <a:t>and even so will I cause the wicked to be kept, that will not hear my voice but harden their hearts, and woe, woe, woe is their doom. </a:t>
            </a:r>
          </a:p>
        </p:txBody>
      </p:sp>
      <p:sp>
        <p:nvSpPr>
          <p:cNvPr id="7" name="Date Placeholder 6">
            <a:extLst>
              <a:ext uri="{FF2B5EF4-FFF2-40B4-BE49-F238E27FC236}">
                <a16:creationId xmlns:a16="http://schemas.microsoft.com/office/drawing/2014/main" id="{051EDDDB-9050-B882-E38F-F5C37C0D083F}"/>
              </a:ext>
            </a:extLst>
          </p:cNvPr>
          <p:cNvSpPr>
            <a:spLocks noGrp="1"/>
          </p:cNvSpPr>
          <p:nvPr>
            <p:ph type="dt" sz="half" idx="10"/>
          </p:nvPr>
        </p:nvSpPr>
        <p:spPr/>
        <p:txBody>
          <a:bodyPr/>
          <a:lstStyle/>
          <a:p>
            <a:pPr eaLnBrk="1" latinLnBrk="0" hangingPunct="1"/>
            <a:fld id="{DC46F627-AC1C-478D-9A42-5ED5AFA7066F}" type="datetime1">
              <a:rPr lang="en-US" smtClean="0"/>
              <a:t>8/2/2023</a:t>
            </a:fld>
            <a:endParaRPr lang="en-US"/>
          </a:p>
        </p:txBody>
      </p:sp>
      <p:sp>
        <p:nvSpPr>
          <p:cNvPr id="8" name="Footer Placeholder 7">
            <a:extLst>
              <a:ext uri="{FF2B5EF4-FFF2-40B4-BE49-F238E27FC236}">
                <a16:creationId xmlns:a16="http://schemas.microsoft.com/office/drawing/2014/main" id="{F66DD5B1-60A2-9F18-653D-C74A532D8DCB}"/>
              </a:ext>
            </a:extLst>
          </p:cNvPr>
          <p:cNvSpPr>
            <a:spLocks noGrp="1"/>
          </p:cNvSpPr>
          <p:nvPr>
            <p:ph type="ftr" sz="quarter" idx="11"/>
          </p:nvPr>
        </p:nvSpPr>
        <p:spPr/>
        <p:txBody>
          <a:bodyPr/>
          <a:lstStyle/>
          <a:p>
            <a:r>
              <a:rPr kumimoji="0" lang="en-US"/>
              <a:t>Gary R. Whiting</a:t>
            </a:r>
            <a:endParaRPr kumimoji="0" lang="en-US" dirty="0"/>
          </a:p>
        </p:txBody>
      </p:sp>
      <p:sp>
        <p:nvSpPr>
          <p:cNvPr id="9" name="Slide Number Placeholder 8">
            <a:extLst>
              <a:ext uri="{FF2B5EF4-FFF2-40B4-BE49-F238E27FC236}">
                <a16:creationId xmlns:a16="http://schemas.microsoft.com/office/drawing/2014/main" id="{C3AC44EE-D838-690C-939F-7D3EF2354B81}"/>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7</a:t>
            </a:fld>
            <a:endParaRPr kumimoji="0" lang="en-US" dirty="0"/>
          </a:p>
        </p:txBody>
      </p:sp>
    </p:spTree>
    <p:extLst>
      <p:ext uri="{BB962C8B-B14F-4D97-AF65-F5344CB8AC3E}">
        <p14:creationId xmlns:p14="http://schemas.microsoft.com/office/powerpoint/2010/main" val="171208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198303" y="1527048"/>
            <a:ext cx="11810083" cy="4572000"/>
          </a:xfrm>
        </p:spPr>
        <p:txBody>
          <a:bodyPr/>
          <a:lstStyle/>
          <a:p>
            <a:r>
              <a:rPr lang="en-US" dirty="0"/>
              <a:t>Now let’s examine the introduction of the revelation (D&amp;C 38:1)</a:t>
            </a:r>
          </a:p>
          <a:p>
            <a:r>
              <a:rPr lang="en-US" dirty="0"/>
              <a:t>The Lord your God, even Jesus Christ, the great I AM, the Alpha and Omega, the beginning and the end</a:t>
            </a:r>
          </a:p>
          <a:p>
            <a:r>
              <a:rPr lang="en-US" dirty="0"/>
              <a:t>I AM the one who spoke all things into being</a:t>
            </a:r>
          </a:p>
          <a:p>
            <a:r>
              <a:rPr lang="en-US" dirty="0"/>
              <a:t>I AM the one who holds the Zion of Enoch in my bosom</a:t>
            </a:r>
          </a:p>
        </p:txBody>
      </p:sp>
      <p:sp>
        <p:nvSpPr>
          <p:cNvPr id="8" name="Date Placeholder 7">
            <a:extLst>
              <a:ext uri="{FF2B5EF4-FFF2-40B4-BE49-F238E27FC236}">
                <a16:creationId xmlns:a16="http://schemas.microsoft.com/office/drawing/2014/main" id="{F5232744-8DB6-C467-74D7-A8B6392A63D4}"/>
              </a:ext>
            </a:extLst>
          </p:cNvPr>
          <p:cNvSpPr>
            <a:spLocks noGrp="1"/>
          </p:cNvSpPr>
          <p:nvPr>
            <p:ph type="dt" sz="half" idx="10"/>
          </p:nvPr>
        </p:nvSpPr>
        <p:spPr/>
        <p:txBody>
          <a:bodyPr/>
          <a:lstStyle/>
          <a:p>
            <a:pPr eaLnBrk="1" latinLnBrk="0" hangingPunct="1"/>
            <a:fld id="{C8D624F8-9453-4AB8-BA86-7CC941819B88}" type="datetime1">
              <a:rPr lang="en-US" smtClean="0"/>
              <a:t>8/2/2023</a:t>
            </a:fld>
            <a:endParaRPr lang="en-US"/>
          </a:p>
        </p:txBody>
      </p:sp>
      <p:sp>
        <p:nvSpPr>
          <p:cNvPr id="9" name="Footer Placeholder 8">
            <a:extLst>
              <a:ext uri="{FF2B5EF4-FFF2-40B4-BE49-F238E27FC236}">
                <a16:creationId xmlns:a16="http://schemas.microsoft.com/office/drawing/2014/main" id="{5522929D-5DEB-B433-AF14-101A1F1F2750}"/>
              </a:ext>
            </a:extLst>
          </p:cNvPr>
          <p:cNvSpPr>
            <a:spLocks noGrp="1"/>
          </p:cNvSpPr>
          <p:nvPr>
            <p:ph type="ftr" sz="quarter" idx="11"/>
          </p:nvPr>
        </p:nvSpPr>
        <p:spPr/>
        <p:txBody>
          <a:bodyPr/>
          <a:lstStyle/>
          <a:p>
            <a:r>
              <a:rPr kumimoji="0" lang="en-US"/>
              <a:t>Gary R. Whiting</a:t>
            </a:r>
          </a:p>
        </p:txBody>
      </p:sp>
      <p:sp>
        <p:nvSpPr>
          <p:cNvPr id="10" name="Slide Number Placeholder 9">
            <a:extLst>
              <a:ext uri="{FF2B5EF4-FFF2-40B4-BE49-F238E27FC236}">
                <a16:creationId xmlns:a16="http://schemas.microsoft.com/office/drawing/2014/main" id="{DC30E9BB-478E-01F9-E314-A16F55FB974F}"/>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8</a:t>
            </a:fld>
            <a:endParaRPr kumimoji="0" lang="en-US" dirty="0"/>
          </a:p>
        </p:txBody>
      </p:sp>
    </p:spTree>
    <p:extLst>
      <p:ext uri="{BB962C8B-B14F-4D97-AF65-F5344CB8AC3E}">
        <p14:creationId xmlns:p14="http://schemas.microsoft.com/office/powerpoint/2010/main" val="137460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B54-E89E-4408-AEDC-E31B18C68A89}"/>
              </a:ext>
            </a:extLst>
          </p:cNvPr>
          <p:cNvSpPr>
            <a:spLocks noGrp="1"/>
          </p:cNvSpPr>
          <p:nvPr>
            <p:ph type="title"/>
          </p:nvPr>
        </p:nvSpPr>
        <p:spPr/>
        <p:txBody>
          <a:bodyPr/>
          <a:lstStyle/>
          <a:p>
            <a:r>
              <a:rPr lang="en-US" dirty="0"/>
              <a:t>D&amp;C 38:  A Call to Covenant</a:t>
            </a:r>
          </a:p>
        </p:txBody>
      </p:sp>
      <p:sp>
        <p:nvSpPr>
          <p:cNvPr id="3" name="Content Placeholder 2">
            <a:extLst>
              <a:ext uri="{FF2B5EF4-FFF2-40B4-BE49-F238E27FC236}">
                <a16:creationId xmlns:a16="http://schemas.microsoft.com/office/drawing/2014/main" id="{3061893A-6FA5-436E-A3D4-EB13E2360760}"/>
              </a:ext>
            </a:extLst>
          </p:cNvPr>
          <p:cNvSpPr>
            <a:spLocks noGrp="1"/>
          </p:cNvSpPr>
          <p:nvPr>
            <p:ph idx="1"/>
          </p:nvPr>
        </p:nvSpPr>
        <p:spPr>
          <a:xfrm>
            <a:off x="220337" y="1527048"/>
            <a:ext cx="11777031" cy="4572000"/>
          </a:xfrm>
        </p:spPr>
        <p:txBody>
          <a:bodyPr>
            <a:normAutofit/>
          </a:bodyPr>
          <a:lstStyle/>
          <a:p>
            <a:r>
              <a:rPr lang="en-US" dirty="0"/>
              <a:t>The opening verses are consistent with a covenant statement.</a:t>
            </a:r>
          </a:p>
          <a:p>
            <a:r>
              <a:rPr lang="en-US" dirty="0"/>
              <a:t>The Great King declares who he is.</a:t>
            </a:r>
          </a:p>
          <a:p>
            <a:r>
              <a:rPr lang="en-US" dirty="0"/>
              <a:t>Followed by a reference to the other party.</a:t>
            </a:r>
          </a:p>
          <a:p>
            <a:r>
              <a:rPr lang="en-US" dirty="0"/>
              <a:t>Benefits of the covenant are listed.</a:t>
            </a:r>
          </a:p>
          <a:p>
            <a:r>
              <a:rPr lang="en-US" dirty="0"/>
              <a:t>The stipulations (laws, requirements, etc.).</a:t>
            </a:r>
          </a:p>
        </p:txBody>
      </p:sp>
      <p:sp>
        <p:nvSpPr>
          <p:cNvPr id="7" name="Date Placeholder 6">
            <a:extLst>
              <a:ext uri="{FF2B5EF4-FFF2-40B4-BE49-F238E27FC236}">
                <a16:creationId xmlns:a16="http://schemas.microsoft.com/office/drawing/2014/main" id="{76A6A543-E5C6-2F39-3A0B-2601D7C02395}"/>
              </a:ext>
            </a:extLst>
          </p:cNvPr>
          <p:cNvSpPr>
            <a:spLocks noGrp="1"/>
          </p:cNvSpPr>
          <p:nvPr>
            <p:ph type="dt" sz="half" idx="10"/>
          </p:nvPr>
        </p:nvSpPr>
        <p:spPr/>
        <p:txBody>
          <a:bodyPr/>
          <a:lstStyle/>
          <a:p>
            <a:pPr eaLnBrk="1" latinLnBrk="0" hangingPunct="1"/>
            <a:fld id="{D98F36A5-D054-4ACC-B80D-324D78685539}" type="datetime1">
              <a:rPr lang="en-US" smtClean="0"/>
              <a:t>8/2/2023</a:t>
            </a:fld>
            <a:endParaRPr lang="en-US"/>
          </a:p>
        </p:txBody>
      </p:sp>
      <p:sp>
        <p:nvSpPr>
          <p:cNvPr id="8" name="Footer Placeholder 7">
            <a:extLst>
              <a:ext uri="{FF2B5EF4-FFF2-40B4-BE49-F238E27FC236}">
                <a16:creationId xmlns:a16="http://schemas.microsoft.com/office/drawing/2014/main" id="{F740CFF0-5116-3F45-1F6E-C67648E53B1E}"/>
              </a:ext>
            </a:extLst>
          </p:cNvPr>
          <p:cNvSpPr>
            <a:spLocks noGrp="1"/>
          </p:cNvSpPr>
          <p:nvPr>
            <p:ph type="ftr" sz="quarter" idx="11"/>
          </p:nvPr>
        </p:nvSpPr>
        <p:spPr/>
        <p:txBody>
          <a:bodyPr/>
          <a:lstStyle/>
          <a:p>
            <a:r>
              <a:rPr kumimoji="0" lang="en-US"/>
              <a:t>Gary R. Whiting</a:t>
            </a:r>
          </a:p>
        </p:txBody>
      </p:sp>
      <p:sp>
        <p:nvSpPr>
          <p:cNvPr id="9" name="Slide Number Placeholder 8">
            <a:extLst>
              <a:ext uri="{FF2B5EF4-FFF2-40B4-BE49-F238E27FC236}">
                <a16:creationId xmlns:a16="http://schemas.microsoft.com/office/drawing/2014/main" id="{23B3702E-3937-21B0-E682-3C8C048BB1F4}"/>
              </a:ext>
            </a:extLst>
          </p:cNvPr>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9</a:t>
            </a:fld>
            <a:endParaRPr kumimoji="0" lang="en-US" dirty="0"/>
          </a:p>
        </p:txBody>
      </p:sp>
    </p:spTree>
    <p:extLst>
      <p:ext uri="{BB962C8B-B14F-4D97-AF65-F5344CB8AC3E}">
        <p14:creationId xmlns:p14="http://schemas.microsoft.com/office/powerpoint/2010/main" val="13664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5349</TotalTime>
  <Words>2367</Words>
  <Application>Microsoft Office PowerPoint</Application>
  <PresentationFormat>Widescreen</PresentationFormat>
  <Paragraphs>272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Georgia</vt:lpstr>
      <vt:lpstr>Gill Sans MT</vt:lpstr>
      <vt:lpstr>Wingdings</vt:lpstr>
      <vt:lpstr>Wingdings 2</vt:lpstr>
      <vt:lpstr>Civic</vt:lpstr>
      <vt:lpstr>A Call to Covenant:  Purify the Church</vt:lpstr>
      <vt:lpstr>D&amp;C 38:  A Call to Covenant</vt:lpstr>
      <vt:lpstr>D&amp;C 38:  A Call to Covenant</vt:lpstr>
      <vt:lpstr>PowerPoint Presentation</vt:lpstr>
      <vt:lpstr>D&amp;C 38:  A Call to Covenant</vt:lpstr>
      <vt:lpstr>D&amp;C 38:1a-e</vt:lpstr>
      <vt:lpstr>D&amp;C 38:1a-e</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  A Call to Covenant</vt:lpstr>
      <vt:lpstr>D&amp;C 38:2 a-c</vt:lpstr>
      <vt:lpstr>D&amp;C 38:  A Call to Covenant</vt:lpstr>
      <vt:lpstr>D&amp;C 38:  A Call to Covenant</vt:lpstr>
      <vt:lpstr>PowerPoint Presentation</vt:lpstr>
      <vt:lpstr>D&amp;C 38:4 a-c</vt:lpstr>
      <vt:lpstr>D&amp;C 38:  A Call to Covenant</vt:lpstr>
      <vt:lpstr>D&amp;C 38:  A Call to Covenant</vt:lpstr>
      <vt:lpstr>D&amp;C 38:  A Call to Covenant</vt:lpstr>
      <vt:lpstr>D&amp;C 38:  A Call to Covenant</vt:lpstr>
      <vt:lpstr>D&amp;C 38:  A Call to Covenant</vt:lpstr>
      <vt:lpstr>Helaman 2:73</vt:lpstr>
      <vt:lpstr>Helaman 5:65-67</vt:lpstr>
      <vt:lpstr>Helaman 5:71-72</vt:lpstr>
      <vt:lpstr>Arthur Oakman</vt:lpstr>
      <vt:lpstr>D&amp;C 38:  A Call to Covenant</vt:lpstr>
      <vt:lpstr>D&amp;C 38:  A Call to Covenant</vt:lpstr>
      <vt:lpstr>D&amp;C 85:8</vt:lpstr>
      <vt:lpstr>PowerPoint Presentation</vt:lpstr>
      <vt:lpstr>D&amp;C 38:  A Call to Covenant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Covenant –  Lesson Title</dc:title>
  <dc:creator>Gary Whiting</dc:creator>
  <cp:lastModifiedBy>Gary Whiting</cp:lastModifiedBy>
  <cp:revision>28</cp:revision>
  <dcterms:created xsi:type="dcterms:W3CDTF">2023-07-11T00:03:44Z</dcterms:created>
  <dcterms:modified xsi:type="dcterms:W3CDTF">2023-08-02T13:09:28Z</dcterms:modified>
</cp:coreProperties>
</file>