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sldIdLst>
    <p:sldId id="257" r:id="rId2"/>
    <p:sldId id="264" r:id="rId3"/>
    <p:sldId id="296" r:id="rId4"/>
    <p:sldId id="410" r:id="rId5"/>
    <p:sldId id="284" r:id="rId6"/>
    <p:sldId id="384" r:id="rId7"/>
    <p:sldId id="385" r:id="rId8"/>
    <p:sldId id="266" r:id="rId9"/>
    <p:sldId id="397" r:id="rId10"/>
    <p:sldId id="398" r:id="rId11"/>
    <p:sldId id="369" r:id="rId12"/>
    <p:sldId id="370" r:id="rId13"/>
    <p:sldId id="386" r:id="rId14"/>
    <p:sldId id="371" r:id="rId15"/>
    <p:sldId id="390" r:id="rId16"/>
    <p:sldId id="282" r:id="rId17"/>
    <p:sldId id="368" r:id="rId18"/>
    <p:sldId id="391" r:id="rId19"/>
    <p:sldId id="265" r:id="rId20"/>
    <p:sldId id="389" r:id="rId21"/>
    <p:sldId id="388" r:id="rId22"/>
    <p:sldId id="367" r:id="rId23"/>
    <p:sldId id="393" r:id="rId24"/>
    <p:sldId id="387" r:id="rId25"/>
    <p:sldId id="381" r:id="rId26"/>
    <p:sldId id="382" r:id="rId27"/>
    <p:sldId id="395" r:id="rId28"/>
    <p:sldId id="396" r:id="rId29"/>
    <p:sldId id="268" r:id="rId30"/>
    <p:sldId id="360" r:id="rId31"/>
    <p:sldId id="394" r:id="rId32"/>
    <p:sldId id="399" r:id="rId33"/>
    <p:sldId id="401" r:id="rId34"/>
    <p:sldId id="405" r:id="rId35"/>
    <p:sldId id="412" r:id="rId36"/>
    <p:sldId id="407" r:id="rId37"/>
    <p:sldId id="408" r:id="rId38"/>
    <p:sldId id="409" r:id="rId39"/>
    <p:sldId id="402" r:id="rId40"/>
    <p:sldId id="403" r:id="rId41"/>
    <p:sldId id="404" r:id="rId42"/>
    <p:sldId id="361" r:id="rId43"/>
    <p:sldId id="411" r:id="rId44"/>
    <p:sldId id="33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6" autoAdjust="0"/>
    <p:restoredTop sz="94660"/>
  </p:normalViewPr>
  <p:slideViewPr>
    <p:cSldViewPr snapToGrid="0">
      <p:cViewPr varScale="1">
        <p:scale>
          <a:sx n="97" d="100"/>
          <a:sy n="97" d="100"/>
        </p:scale>
        <p:origin x="30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AF557-120E-4482-8EE4-D2F20C01EE84}"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BBAC7-9FD9-4035-A606-1BAB9D607B93}" type="slidenum">
              <a:rPr lang="en-US" smtClean="0"/>
              <a:t>‹#›</a:t>
            </a:fld>
            <a:endParaRPr lang="en-US"/>
          </a:p>
        </p:txBody>
      </p:sp>
    </p:spTree>
    <p:extLst>
      <p:ext uri="{BB962C8B-B14F-4D97-AF65-F5344CB8AC3E}">
        <p14:creationId xmlns:p14="http://schemas.microsoft.com/office/powerpoint/2010/main" val="1349731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eaLnBrk="1" latinLnBrk="0" hangingPunct="1"/>
            <a:r>
              <a:rPr lang="en-US"/>
              <a:t>6/11/2023</a:t>
            </a:r>
          </a:p>
        </p:txBody>
      </p:sp>
      <p:sp>
        <p:nvSpPr>
          <p:cNvPr id="17" name="Footer Placeholder 16"/>
          <p:cNvSpPr>
            <a:spLocks noGrp="1"/>
          </p:cNvSpPr>
          <p:nvPr>
            <p:ph type="ftr" sz="quarter" idx="11"/>
          </p:nvPr>
        </p:nvSpPr>
        <p:spPr/>
        <p:txBody>
          <a:bodyPr/>
          <a:lstStyle/>
          <a:p>
            <a:r>
              <a:rPr kumimoji="0" lang="en-US"/>
              <a:t>Gary R. Whiting</a:t>
            </a:r>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3494934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r>
              <a:rPr lang="en-US"/>
              <a:t>6/11/2023</a:t>
            </a:r>
          </a:p>
        </p:txBody>
      </p:sp>
      <p:sp>
        <p:nvSpPr>
          <p:cNvPr id="5" name="Footer Placeholder 4"/>
          <p:cNvSpPr>
            <a:spLocks noGrp="1"/>
          </p:cNvSpPr>
          <p:nvPr>
            <p:ph type="ftr" sz="quarter" idx="11"/>
          </p:nvPr>
        </p:nvSpPr>
        <p:spPr/>
        <p:txBody>
          <a:bodyPr/>
          <a:lstStyle/>
          <a:p>
            <a:r>
              <a:rPr kumimoji="0" lang="en-US"/>
              <a:t>Gary R. Whiting</a:t>
            </a:r>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extLst>
      <p:ext uri="{BB962C8B-B14F-4D97-AF65-F5344CB8AC3E}">
        <p14:creationId xmlns:p14="http://schemas.microsoft.com/office/powerpoint/2010/main" val="185698400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r>
              <a:rPr lang="en-US"/>
              <a:t>6/11/2023</a:t>
            </a:r>
          </a:p>
        </p:txBody>
      </p:sp>
      <p:sp>
        <p:nvSpPr>
          <p:cNvPr id="5" name="Footer Placeholder 4"/>
          <p:cNvSpPr>
            <a:spLocks noGrp="1"/>
          </p:cNvSpPr>
          <p:nvPr>
            <p:ph type="ftr" sz="quarter" idx="11"/>
          </p:nvPr>
        </p:nvSpPr>
        <p:spPr/>
        <p:txBody>
          <a:bodyPr/>
          <a:lstStyle/>
          <a:p>
            <a:r>
              <a:rPr kumimoji="0" lang="en-US"/>
              <a:t>Gary R. Whiting</a:t>
            </a:r>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3850861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r>
              <a:rPr lang="en-US"/>
              <a:t>6/11/2023</a:t>
            </a:r>
          </a:p>
        </p:txBody>
      </p:sp>
      <p:sp>
        <p:nvSpPr>
          <p:cNvPr id="5" name="Footer Placeholder 4"/>
          <p:cNvSpPr>
            <a:spLocks noGrp="1"/>
          </p:cNvSpPr>
          <p:nvPr>
            <p:ph type="ftr" sz="quarter" idx="11"/>
          </p:nvPr>
        </p:nvSpPr>
        <p:spPr/>
        <p:txBody>
          <a:bodyPr/>
          <a:lstStyle/>
          <a:p>
            <a:r>
              <a:rPr kumimoji="0" lang="en-US"/>
              <a:t>Gary R. Whiting</a:t>
            </a:r>
          </a:p>
        </p:txBody>
      </p:sp>
      <p:sp>
        <p:nvSpPr>
          <p:cNvPr id="6" name="Slide Number Placeholder 5"/>
          <p:cNvSpPr>
            <a:spLocks noGrp="1"/>
          </p:cNvSpPr>
          <p:nvPr>
            <p:ph type="sldNum" sz="quarter" idx="12"/>
          </p:nvPr>
        </p:nvSpPr>
        <p:spPr>
          <a:xfrm>
            <a:off x="5815584" y="1026373"/>
            <a:ext cx="6096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402336" y="1527048"/>
            <a:ext cx="11338560" cy="4572000"/>
          </a:xfrm>
        </p:spPr>
        <p:txBody>
          <a:bodyPr/>
          <a:lstStyle>
            <a:lvl1pPr>
              <a:defRPr sz="3200"/>
            </a:lvl1pPr>
            <a:lvl2pPr>
              <a:defRPr sz="2800"/>
            </a:lvl2pPr>
            <a:lvl3pPr>
              <a:defRPr sz="24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07587734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r>
              <a:rPr kumimoji="0" lang="en-US"/>
              <a:t>Gary R. Whiting</a:t>
            </a:r>
          </a:p>
        </p:txBody>
      </p:sp>
      <p:sp>
        <p:nvSpPr>
          <p:cNvPr id="4" name="Date Placeholder 3"/>
          <p:cNvSpPr>
            <a:spLocks noGrp="1"/>
          </p:cNvSpPr>
          <p:nvPr>
            <p:ph type="dt" sz="half" idx="10"/>
          </p:nvPr>
        </p:nvSpPr>
        <p:spPr/>
        <p:txBody>
          <a:bodyPr/>
          <a:lstStyle/>
          <a:p>
            <a:pPr eaLnBrk="1" latinLnBrk="0" hangingPunct="1"/>
            <a:r>
              <a:rPr lang="en-US"/>
              <a:t>6/11/2023</a:t>
            </a:r>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1132343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pPr eaLnBrk="1" latinLnBrk="0" hangingPunct="1"/>
            <a:r>
              <a:rPr lang="en-US"/>
              <a:t>6/11/2023</a:t>
            </a:r>
          </a:p>
        </p:txBody>
      </p:sp>
      <p:sp>
        <p:nvSpPr>
          <p:cNvPr id="6" name="Footer Placeholder 5"/>
          <p:cNvSpPr>
            <a:spLocks noGrp="1"/>
          </p:cNvSpPr>
          <p:nvPr>
            <p:ph type="ftr" sz="quarter" idx="11"/>
          </p:nvPr>
        </p:nvSpPr>
        <p:spPr/>
        <p:txBody>
          <a:bodyPr/>
          <a:lstStyle/>
          <a:p>
            <a:r>
              <a:rPr kumimoji="0" lang="en-US"/>
              <a:t>Gary R. Whiting</a:t>
            </a:r>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3200"/>
            </a:lvl1pPr>
            <a:lvl2pPr>
              <a:defRPr sz="2800"/>
            </a:lvl2pPr>
            <a:lvl3pPr>
              <a:defRPr sz="24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Content Placeholder 11"/>
          <p:cNvSpPr>
            <a:spLocks noGrp="1"/>
          </p:cNvSpPr>
          <p:nvPr>
            <p:ph sz="half" idx="2"/>
          </p:nvPr>
        </p:nvSpPr>
        <p:spPr>
          <a:xfrm>
            <a:off x="6400800" y="1371600"/>
            <a:ext cx="5384800" cy="4681728"/>
          </a:xfrm>
        </p:spPr>
        <p:txBody>
          <a:bodyPr/>
          <a:lstStyle>
            <a:lvl1pPr>
              <a:defRPr sz="3200"/>
            </a:lvl1pPr>
            <a:lvl2pPr>
              <a:defRPr sz="2800"/>
            </a:lvl2pPr>
            <a:lvl3pPr>
              <a:defRPr sz="24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61670990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r>
              <a:rPr lang="en-US"/>
              <a:t>6/11/2023</a:t>
            </a:r>
          </a:p>
        </p:txBody>
      </p:sp>
      <p:sp>
        <p:nvSpPr>
          <p:cNvPr id="8" name="Footer Placeholder 7"/>
          <p:cNvSpPr>
            <a:spLocks noGrp="1"/>
          </p:cNvSpPr>
          <p:nvPr>
            <p:ph type="ftr" sz="quarter" idx="11"/>
          </p:nvPr>
        </p:nvSpPr>
        <p:spPr>
          <a:xfrm>
            <a:off x="406400" y="6409944"/>
            <a:ext cx="4775200" cy="365760"/>
          </a:xfrm>
        </p:spPr>
        <p:txBody>
          <a:bodyPr/>
          <a:lstStyle/>
          <a:p>
            <a:r>
              <a:rPr kumimoji="0" lang="en-US"/>
              <a:t>Gary R. Whiting</a:t>
            </a: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403881825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r>
              <a:rPr lang="en-US"/>
              <a:t>6/11/2023</a:t>
            </a:r>
          </a:p>
        </p:txBody>
      </p:sp>
      <p:sp>
        <p:nvSpPr>
          <p:cNvPr id="4" name="Footer Placeholder 3"/>
          <p:cNvSpPr>
            <a:spLocks noGrp="1"/>
          </p:cNvSpPr>
          <p:nvPr>
            <p:ph type="ftr" sz="quarter" idx="11"/>
          </p:nvPr>
        </p:nvSpPr>
        <p:spPr/>
        <p:txBody>
          <a:bodyPr/>
          <a:lstStyle/>
          <a:p>
            <a:r>
              <a:rPr kumimoji="0" lang="en-US"/>
              <a:t>Gary R. Whiting</a:t>
            </a:r>
            <a:endParaRPr kumimoji="0" lang="en-US" dirty="0"/>
          </a:p>
        </p:txBody>
      </p:sp>
      <p:sp>
        <p:nvSpPr>
          <p:cNvPr id="5" name="Slide Number Placeholder 4"/>
          <p:cNvSpPr>
            <a:spLocks noGrp="1"/>
          </p:cNvSpPr>
          <p:nvPr>
            <p:ph type="sldNum" sz="quarter" idx="12"/>
          </p:nvPr>
        </p:nvSpPr>
        <p:spPr>
          <a:xfrm>
            <a:off x="5791200" y="1036021"/>
            <a:ext cx="609600" cy="441325"/>
          </a:xfrm>
        </p:spPr>
        <p:txBody>
          <a:bodyPr/>
          <a:lstStyle/>
          <a:p>
            <a:fld id="{2C6B1FF6-39B9-40F5-8B67-33C6354A3D4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291877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pPr eaLnBrk="1" latinLnBrk="0" hangingPunct="1"/>
            <a:r>
              <a:rPr lang="en-US"/>
              <a:t>6/11/2023</a:t>
            </a:r>
          </a:p>
        </p:txBody>
      </p:sp>
      <p:sp>
        <p:nvSpPr>
          <p:cNvPr id="3" name="Footer Placeholder 2"/>
          <p:cNvSpPr>
            <a:spLocks noGrp="1"/>
          </p:cNvSpPr>
          <p:nvPr>
            <p:ph type="ftr" sz="quarter" idx="11"/>
          </p:nvPr>
        </p:nvSpPr>
        <p:spPr/>
        <p:txBody>
          <a:bodyPr/>
          <a:lstStyle/>
          <a:p>
            <a:r>
              <a:rPr kumimoji="0" lang="en-US"/>
              <a:t>Gary R. Whiting</a:t>
            </a:r>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174455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pPr eaLnBrk="1" latinLnBrk="0" hangingPunct="1"/>
            <a:r>
              <a:rPr lang="en-US"/>
              <a:t>6/11/2023</a:t>
            </a:r>
          </a:p>
        </p:txBody>
      </p:sp>
      <p:sp>
        <p:nvSpPr>
          <p:cNvPr id="6" name="Footer Placeholder 5"/>
          <p:cNvSpPr>
            <a:spLocks noGrp="1"/>
          </p:cNvSpPr>
          <p:nvPr>
            <p:ph type="ftr" sz="quarter" idx="11"/>
          </p:nvPr>
        </p:nvSpPr>
        <p:spPr>
          <a:xfrm>
            <a:off x="402336" y="6410848"/>
            <a:ext cx="4511040" cy="365760"/>
          </a:xfrm>
        </p:spPr>
        <p:txBody>
          <a:bodyPr/>
          <a:lstStyle/>
          <a:p>
            <a:r>
              <a:rPr kumimoji="0" lang="en-US"/>
              <a:t>Gary R. Whiting</a:t>
            </a:r>
            <a:endParaRPr kumimoji="0" lang="en-US" dirty="0"/>
          </a:p>
        </p:txBody>
      </p:sp>
    </p:spTree>
    <p:extLst>
      <p:ext uri="{BB962C8B-B14F-4D97-AF65-F5344CB8AC3E}">
        <p14:creationId xmlns:p14="http://schemas.microsoft.com/office/powerpoint/2010/main" val="36594292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pPr eaLnBrk="1" latinLnBrk="0" hangingPunct="1"/>
            <a:r>
              <a:rPr lang="en-US"/>
              <a:t>6/11/2023</a:t>
            </a:r>
            <a:endParaRPr lang="en-US" dirty="0"/>
          </a:p>
        </p:txBody>
      </p:sp>
      <p:sp>
        <p:nvSpPr>
          <p:cNvPr id="6" name="Footer Placeholder 5"/>
          <p:cNvSpPr>
            <a:spLocks noGrp="1"/>
          </p:cNvSpPr>
          <p:nvPr>
            <p:ph type="ftr" sz="quarter" idx="11"/>
          </p:nvPr>
        </p:nvSpPr>
        <p:spPr>
          <a:xfrm>
            <a:off x="402336" y="6410848"/>
            <a:ext cx="4779264" cy="365760"/>
          </a:xfrm>
        </p:spPr>
        <p:txBody>
          <a:bodyPr/>
          <a:lstStyle/>
          <a:p>
            <a:r>
              <a:rPr kumimoji="0" lang="en-US"/>
              <a:t>Gary R. Whiting</a:t>
            </a:r>
            <a:endParaRPr kumimoji="0" lang="en-US" dirty="0"/>
          </a:p>
        </p:txBody>
      </p:sp>
    </p:spTree>
    <p:extLst>
      <p:ext uri="{BB962C8B-B14F-4D97-AF65-F5344CB8AC3E}">
        <p14:creationId xmlns:p14="http://schemas.microsoft.com/office/powerpoint/2010/main" val="174652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r>
              <a:rPr lang="en-US"/>
              <a:t>6/11/2023</a:t>
            </a:r>
            <a:endParaRPr lang="en-US" sz="1400" dirty="0">
              <a:solidFill>
                <a:srgbClr val="FFFFFF"/>
              </a:solidFill>
            </a:endParaRPr>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r>
              <a:rPr kumimoji="0" lang="en-US">
                <a:solidFill>
                  <a:srgbClr val="FFFFFF"/>
                </a:solidFill>
              </a:rPr>
              <a:t>Gary R. Whiting</a:t>
            </a:r>
            <a:endParaRPr kumimoji="0" lang="en-US" dirty="0">
              <a:solidFill>
                <a:srgbClr val="FFFFFF"/>
              </a:solidFill>
            </a:endParaRP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915815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9327-2395-4337-8CA7-C5ACC96F2CCD}"/>
              </a:ext>
            </a:extLst>
          </p:cNvPr>
          <p:cNvSpPr>
            <a:spLocks noGrp="1"/>
          </p:cNvSpPr>
          <p:nvPr>
            <p:ph type="ctrTitle"/>
          </p:nvPr>
        </p:nvSpPr>
        <p:spPr>
          <a:xfrm>
            <a:off x="246043" y="330507"/>
            <a:ext cx="11699913" cy="1740664"/>
          </a:xfrm>
        </p:spPr>
        <p:txBody>
          <a:bodyPr anchor="t">
            <a:normAutofit/>
          </a:bodyPr>
          <a:lstStyle/>
          <a:p>
            <a:pPr algn="ctr"/>
            <a:r>
              <a:rPr lang="en-US" dirty="0">
                <a:solidFill>
                  <a:srgbClr val="0070C0"/>
                </a:solidFill>
              </a:rPr>
              <a:t>A Call to Covenant: </a:t>
            </a:r>
            <a:br>
              <a:rPr lang="en-US" dirty="0">
                <a:solidFill>
                  <a:srgbClr val="0070C0"/>
                </a:solidFill>
              </a:rPr>
            </a:br>
            <a:r>
              <a:rPr lang="en-US" dirty="0">
                <a:solidFill>
                  <a:srgbClr val="0070C0"/>
                </a:solidFill>
              </a:rPr>
              <a:t>Preserve the Church</a:t>
            </a:r>
          </a:p>
        </p:txBody>
      </p:sp>
      <p:sp>
        <p:nvSpPr>
          <p:cNvPr id="3" name="Subtitle 2">
            <a:extLst>
              <a:ext uri="{FF2B5EF4-FFF2-40B4-BE49-F238E27FC236}">
                <a16:creationId xmlns:a16="http://schemas.microsoft.com/office/drawing/2014/main" id="{0CD97BF5-3A23-40AD-992B-388B7AEBED35}"/>
              </a:ext>
            </a:extLst>
          </p:cNvPr>
          <p:cNvSpPr>
            <a:spLocks noGrp="1"/>
          </p:cNvSpPr>
          <p:nvPr>
            <p:ph type="subTitle" idx="1"/>
          </p:nvPr>
        </p:nvSpPr>
        <p:spPr>
          <a:xfrm>
            <a:off x="1412358" y="3509170"/>
            <a:ext cx="9367282" cy="1561791"/>
          </a:xfrm>
        </p:spPr>
        <p:txBody>
          <a:bodyPr>
            <a:normAutofit/>
          </a:bodyPr>
          <a:lstStyle/>
          <a:p>
            <a:r>
              <a:rPr lang="en-US" sz="2400" dirty="0"/>
              <a:t>A Study of D&amp;C 38 – Lesson 4</a:t>
            </a:r>
          </a:p>
          <a:p>
            <a:r>
              <a:rPr lang="en-US" sz="1800" dirty="0"/>
              <a:t>Elder Gary R.  Whiting</a:t>
            </a:r>
          </a:p>
          <a:p>
            <a:r>
              <a:rPr lang="en-US" sz="1800" dirty="0"/>
              <a:t>Odessa Reunion 2023</a:t>
            </a:r>
          </a:p>
        </p:txBody>
      </p:sp>
    </p:spTree>
    <p:extLst>
      <p:ext uri="{BB962C8B-B14F-4D97-AF65-F5344CB8AC3E}">
        <p14:creationId xmlns:p14="http://schemas.microsoft.com/office/powerpoint/2010/main" val="1542222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Alma 21:139-142</a:t>
            </a:r>
          </a:p>
        </p:txBody>
      </p:sp>
      <p:sp>
        <p:nvSpPr>
          <p:cNvPr id="6" name="TextBox 5">
            <a:extLst>
              <a:ext uri="{FF2B5EF4-FFF2-40B4-BE49-F238E27FC236}">
                <a16:creationId xmlns:a16="http://schemas.microsoft.com/office/drawing/2014/main" id="{35494435-BBE3-45FA-A185-C97EB5D35A65}"/>
              </a:ext>
            </a:extLst>
          </p:cNvPr>
          <p:cNvSpPr txBox="1"/>
          <p:nvPr/>
        </p:nvSpPr>
        <p:spPr>
          <a:xfrm>
            <a:off x="231353" y="1443841"/>
            <a:ext cx="11766015"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33CC"/>
                </a:solidFill>
                <a:effectLst/>
                <a:uLnTx/>
                <a:uFillTx/>
                <a:latin typeface="Georgia" panose="02040502050405020303" pitchFamily="18" charset="0"/>
              </a:rPr>
              <a:t>141 Behold, he was a man like unto Ammon, the son of Mosiah, yea, and even the other sons of Mosiah; yea, and also Alma and his sons, for they were all men of God.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33CC"/>
              </a:solidFill>
              <a:effectLst/>
              <a:uLnTx/>
              <a:uFillTx/>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33CC"/>
                </a:solidFill>
                <a:effectLst/>
                <a:uLnTx/>
                <a:uFillTx/>
                <a:latin typeface="Georgia" panose="02040502050405020303" pitchFamily="18" charset="0"/>
              </a:rPr>
              <a:t>142 Now behold, Helaman and his brethren were no less serviceable unto the people, than was Moroni; for they did preach the word of God, and they did baptize unto repentance, all men whosoever would harken unto their words.</a:t>
            </a:r>
          </a:p>
        </p:txBody>
      </p:sp>
      <p:sp>
        <p:nvSpPr>
          <p:cNvPr id="4" name="Date Placeholder 3">
            <a:extLst>
              <a:ext uri="{FF2B5EF4-FFF2-40B4-BE49-F238E27FC236}">
                <a16:creationId xmlns:a16="http://schemas.microsoft.com/office/drawing/2014/main" id="{8DB037F3-3147-6000-AFAE-6687CADC9088}"/>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E249C3D1-45E5-DF22-175F-36294285E3D0}"/>
              </a:ext>
            </a:extLst>
          </p:cNvPr>
          <p:cNvSpPr>
            <a:spLocks noGrp="1"/>
          </p:cNvSpPr>
          <p:nvPr>
            <p:ph type="ftr" sz="quarter" idx="11"/>
          </p:nvPr>
        </p:nvSpPr>
        <p:spPr/>
        <p:txBody>
          <a:bodyPr/>
          <a:lstStyle/>
          <a:p>
            <a:r>
              <a:rPr kumimoji="0" lang="en-US"/>
              <a:t>Gary R. Whiting</a:t>
            </a:r>
            <a:endParaRPr kumimoji="0" lang="en-US" dirty="0"/>
          </a:p>
        </p:txBody>
      </p:sp>
      <p:sp>
        <p:nvSpPr>
          <p:cNvPr id="8" name="Slide Number Placeholder 7">
            <a:extLst>
              <a:ext uri="{FF2B5EF4-FFF2-40B4-BE49-F238E27FC236}">
                <a16:creationId xmlns:a16="http://schemas.microsoft.com/office/drawing/2014/main" id="{369D39F0-88AF-199B-E7AA-4D59EF2619A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10</a:t>
            </a:fld>
            <a:endParaRPr kumimoji="0" lang="en-US" dirty="0"/>
          </a:p>
        </p:txBody>
      </p:sp>
    </p:spTree>
    <p:extLst>
      <p:ext uri="{BB962C8B-B14F-4D97-AF65-F5344CB8AC3E}">
        <p14:creationId xmlns:p14="http://schemas.microsoft.com/office/powerpoint/2010/main" val="280512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3" y="1527048"/>
            <a:ext cx="11799065" cy="4877936"/>
          </a:xfrm>
        </p:spPr>
        <p:txBody>
          <a:bodyPr/>
          <a:lstStyle/>
          <a:p>
            <a:r>
              <a:rPr lang="en-US" dirty="0"/>
              <a:t>Joseph Smith had experience in this conflict by this time.</a:t>
            </a:r>
          </a:p>
          <a:p>
            <a:pPr lvl="1"/>
            <a:r>
              <a:rPr lang="en-US" dirty="0"/>
              <a:t>The attack in the Sacred Grove.</a:t>
            </a:r>
          </a:p>
          <a:p>
            <a:pPr lvl="1"/>
            <a:r>
              <a:rPr lang="en-US" dirty="0"/>
              <a:t>The multiple attempts to steal the plates of the Book of Mormon</a:t>
            </a:r>
          </a:p>
          <a:p>
            <a:pPr lvl="1"/>
            <a:r>
              <a:rPr lang="en-US" dirty="0"/>
              <a:t>The lost 116 pages of the Book of Mormon.</a:t>
            </a:r>
          </a:p>
          <a:p>
            <a:pPr lvl="1"/>
            <a:r>
              <a:rPr lang="en-US" dirty="0"/>
              <a:t>Martin Harris and his wife.</a:t>
            </a:r>
          </a:p>
          <a:p>
            <a:pPr lvl="1"/>
            <a:r>
              <a:rPr lang="en-US" dirty="0"/>
              <a:t>The Hiram Page seer stone affair.</a:t>
            </a:r>
          </a:p>
          <a:p>
            <a:r>
              <a:rPr lang="en-US" dirty="0"/>
              <a:t>Many of the new members may not have been as aware.</a:t>
            </a:r>
          </a:p>
          <a:p>
            <a:r>
              <a:rPr lang="en-US" dirty="0"/>
              <a:t>Recent success in growth, church organized, </a:t>
            </a:r>
            <a:r>
              <a:rPr lang="en-US" dirty="0" err="1"/>
              <a:t>BofM</a:t>
            </a:r>
            <a:r>
              <a:rPr lang="en-US" dirty="0"/>
              <a:t> pub, </a:t>
            </a:r>
            <a:r>
              <a:rPr lang="en-US" dirty="0" err="1"/>
              <a:t>etc</a:t>
            </a:r>
            <a:r>
              <a:rPr lang="en-US" dirty="0"/>
              <a:t> may have blunted their awareness.</a:t>
            </a:r>
          </a:p>
        </p:txBody>
      </p:sp>
      <p:sp>
        <p:nvSpPr>
          <p:cNvPr id="5" name="Date Placeholder 4">
            <a:extLst>
              <a:ext uri="{FF2B5EF4-FFF2-40B4-BE49-F238E27FC236}">
                <a16:creationId xmlns:a16="http://schemas.microsoft.com/office/drawing/2014/main" id="{1FE41BAD-A57F-97D2-B499-20CC6F25990B}"/>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7955682B-2ED3-4F3E-E637-0B7E784E1D9C}"/>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46C6CD8-A8B2-6272-9BBA-EE860591567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11</a:t>
            </a:fld>
            <a:endParaRPr kumimoji="0" lang="en-US" dirty="0"/>
          </a:p>
        </p:txBody>
      </p:sp>
    </p:spTree>
    <p:extLst>
      <p:ext uri="{BB962C8B-B14F-4D97-AF65-F5344CB8AC3E}">
        <p14:creationId xmlns:p14="http://schemas.microsoft.com/office/powerpoint/2010/main" val="417940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87287" y="1527048"/>
            <a:ext cx="11821099" cy="4877936"/>
          </a:xfrm>
        </p:spPr>
        <p:txBody>
          <a:bodyPr>
            <a:normAutofit/>
          </a:bodyPr>
          <a:lstStyle/>
          <a:p>
            <a:r>
              <a:rPr lang="en-US" dirty="0"/>
              <a:t>We know for sure, the Lord had specific intentions for the early Restored church.</a:t>
            </a:r>
          </a:p>
          <a:p>
            <a:r>
              <a:rPr lang="en-US" dirty="0"/>
              <a:t>May not have been as clear to the Saints of that early day.</a:t>
            </a:r>
          </a:p>
          <a:p>
            <a:r>
              <a:rPr lang="en-US" dirty="0"/>
              <a:t>The Book of Mormon to the Lamanites</a:t>
            </a:r>
          </a:p>
          <a:p>
            <a:r>
              <a:rPr lang="en-US" dirty="0"/>
              <a:t>Zion as an economic, social and spiritual influence in this country and the world.</a:t>
            </a:r>
          </a:p>
          <a:p>
            <a:r>
              <a:rPr lang="en-US" dirty="0"/>
              <a:t>Zion as a gathering place.</a:t>
            </a:r>
          </a:p>
        </p:txBody>
      </p:sp>
      <p:sp>
        <p:nvSpPr>
          <p:cNvPr id="6" name="Date Placeholder 5">
            <a:extLst>
              <a:ext uri="{FF2B5EF4-FFF2-40B4-BE49-F238E27FC236}">
                <a16:creationId xmlns:a16="http://schemas.microsoft.com/office/drawing/2014/main" id="{1678ECF5-50D3-ED85-8D13-47B2989EBC80}"/>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D3578879-3F84-0D07-FE34-D72EB8DC4CFA}"/>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48CEDCAF-0410-0A44-7F66-D86AC64DF635}"/>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12</a:t>
            </a:fld>
            <a:endParaRPr kumimoji="0" lang="en-US" dirty="0"/>
          </a:p>
        </p:txBody>
      </p:sp>
    </p:spTree>
    <p:extLst>
      <p:ext uri="{BB962C8B-B14F-4D97-AF65-F5344CB8AC3E}">
        <p14:creationId xmlns:p14="http://schemas.microsoft.com/office/powerpoint/2010/main" val="34279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87287" y="1527048"/>
            <a:ext cx="11821099" cy="4877936"/>
          </a:xfrm>
        </p:spPr>
        <p:txBody>
          <a:bodyPr>
            <a:normAutofit/>
          </a:bodyPr>
          <a:lstStyle/>
          <a:p>
            <a:r>
              <a:rPr lang="en-US" dirty="0"/>
              <a:t>In this revelation the Lord mentions several threats</a:t>
            </a:r>
          </a:p>
          <a:p>
            <a:r>
              <a:rPr lang="en-US" dirty="0"/>
              <a:t>1. The powers of darkness which prevail on the earth (3b).</a:t>
            </a:r>
          </a:p>
          <a:p>
            <a:r>
              <a:rPr lang="en-US" dirty="0"/>
              <a:t>2. The enemy in secret chambers (4a, 6b).</a:t>
            </a:r>
          </a:p>
          <a:p>
            <a:r>
              <a:rPr lang="en-US" dirty="0"/>
              <a:t>3. The hearts of men in your own land (6c).</a:t>
            </a:r>
          </a:p>
          <a:p>
            <a:r>
              <a:rPr lang="en-US" dirty="0"/>
              <a:t>4. The power of the enemy—making New York a hazardous place for the young church.</a:t>
            </a:r>
          </a:p>
        </p:txBody>
      </p:sp>
      <p:sp>
        <p:nvSpPr>
          <p:cNvPr id="6" name="Date Placeholder 5">
            <a:extLst>
              <a:ext uri="{FF2B5EF4-FFF2-40B4-BE49-F238E27FC236}">
                <a16:creationId xmlns:a16="http://schemas.microsoft.com/office/drawing/2014/main" id="{1678ECF5-50D3-ED85-8D13-47B2989EBC80}"/>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D3578879-3F84-0D07-FE34-D72EB8DC4CFA}"/>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48CEDCAF-0410-0A44-7F66-D86AC64DF635}"/>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13</a:t>
            </a:fld>
            <a:endParaRPr kumimoji="0" lang="en-US" dirty="0"/>
          </a:p>
        </p:txBody>
      </p:sp>
    </p:spTree>
    <p:extLst>
      <p:ext uri="{BB962C8B-B14F-4D97-AF65-F5344CB8AC3E}">
        <p14:creationId xmlns:p14="http://schemas.microsoft.com/office/powerpoint/2010/main" val="140881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788048" cy="4877936"/>
          </a:xfrm>
        </p:spPr>
        <p:txBody>
          <a:bodyPr/>
          <a:lstStyle/>
          <a:p>
            <a:r>
              <a:rPr lang="en-US" dirty="0"/>
              <a:t>The Lord’s plan for the preservation of the church has </a:t>
            </a:r>
            <a:r>
              <a:rPr lang="en-US" b="1" dirty="0"/>
              <a:t>three elements</a:t>
            </a:r>
          </a:p>
          <a:p>
            <a:r>
              <a:rPr lang="en-US" dirty="0"/>
              <a:t>1. Spiritual</a:t>
            </a:r>
          </a:p>
          <a:p>
            <a:pPr lvl="1"/>
            <a:r>
              <a:rPr lang="en-US" dirty="0"/>
              <a:t>Individually and corporately adopt spiritual discipline in Christ.</a:t>
            </a:r>
          </a:p>
          <a:p>
            <a:pPr lvl="2"/>
            <a:r>
              <a:rPr lang="en-US" dirty="0"/>
              <a:t>Some of this we have see in the purify lesson</a:t>
            </a:r>
          </a:p>
          <a:p>
            <a:pPr lvl="1"/>
            <a:r>
              <a:rPr lang="en-US" dirty="0"/>
              <a:t>To permit us to obtain a Celestial reward.</a:t>
            </a:r>
          </a:p>
        </p:txBody>
      </p:sp>
      <p:sp>
        <p:nvSpPr>
          <p:cNvPr id="6" name="Date Placeholder 5">
            <a:extLst>
              <a:ext uri="{FF2B5EF4-FFF2-40B4-BE49-F238E27FC236}">
                <a16:creationId xmlns:a16="http://schemas.microsoft.com/office/drawing/2014/main" id="{1C2B1275-694B-2FF1-D7E2-0015C063596B}"/>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76EB6695-2BC4-D511-CA5A-50BE4C9E7D76}"/>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6979F556-EB2F-A4E4-4B62-45008464918D}"/>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14</a:t>
            </a:fld>
            <a:endParaRPr kumimoji="0" lang="en-US" dirty="0"/>
          </a:p>
        </p:txBody>
      </p:sp>
    </p:spTree>
    <p:extLst>
      <p:ext uri="{BB962C8B-B14F-4D97-AF65-F5344CB8AC3E}">
        <p14:creationId xmlns:p14="http://schemas.microsoft.com/office/powerpoint/2010/main" val="408676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788048" cy="4877936"/>
          </a:xfrm>
        </p:spPr>
        <p:txBody>
          <a:bodyPr/>
          <a:lstStyle/>
          <a:p>
            <a:r>
              <a:rPr lang="en-US" dirty="0"/>
              <a:t>The Lord’s plan for the preservation of the church has </a:t>
            </a:r>
            <a:r>
              <a:rPr lang="en-US" b="1" dirty="0"/>
              <a:t>three elements</a:t>
            </a:r>
          </a:p>
          <a:p>
            <a:r>
              <a:rPr lang="en-US" dirty="0"/>
              <a:t>2. Prophetic</a:t>
            </a:r>
          </a:p>
          <a:p>
            <a:pPr lvl="1"/>
            <a:r>
              <a:rPr lang="en-US" dirty="0"/>
              <a:t>For the things to come.</a:t>
            </a:r>
          </a:p>
          <a:p>
            <a:pPr lvl="1"/>
            <a:r>
              <a:rPr lang="en-US" dirty="0"/>
              <a:t>Things related to settling in Missouri</a:t>
            </a:r>
          </a:p>
          <a:p>
            <a:pPr lvl="1"/>
            <a:r>
              <a:rPr lang="en-US" dirty="0"/>
              <a:t>The Civil War</a:t>
            </a:r>
          </a:p>
          <a:p>
            <a:pPr lvl="1"/>
            <a:r>
              <a:rPr lang="en-US" dirty="0"/>
              <a:t>The events in the church</a:t>
            </a:r>
          </a:p>
          <a:p>
            <a:pPr lvl="1"/>
            <a:r>
              <a:rPr lang="en-US" dirty="0"/>
              <a:t>The events of the last days.</a:t>
            </a:r>
          </a:p>
        </p:txBody>
      </p:sp>
      <p:sp>
        <p:nvSpPr>
          <p:cNvPr id="6" name="Date Placeholder 5">
            <a:extLst>
              <a:ext uri="{FF2B5EF4-FFF2-40B4-BE49-F238E27FC236}">
                <a16:creationId xmlns:a16="http://schemas.microsoft.com/office/drawing/2014/main" id="{1C2B1275-694B-2FF1-D7E2-0015C063596B}"/>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76EB6695-2BC4-D511-CA5A-50BE4C9E7D76}"/>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6979F556-EB2F-A4E4-4B62-45008464918D}"/>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15</a:t>
            </a:fld>
            <a:endParaRPr kumimoji="0" lang="en-US" dirty="0"/>
          </a:p>
        </p:txBody>
      </p:sp>
    </p:spTree>
    <p:extLst>
      <p:ext uri="{BB962C8B-B14F-4D97-AF65-F5344CB8AC3E}">
        <p14:creationId xmlns:p14="http://schemas.microsoft.com/office/powerpoint/2010/main" val="188153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D&amp;C 38:4d-f</a:t>
            </a:r>
          </a:p>
        </p:txBody>
      </p:sp>
      <p:sp>
        <p:nvSpPr>
          <p:cNvPr id="6" name="TextBox 5">
            <a:extLst>
              <a:ext uri="{FF2B5EF4-FFF2-40B4-BE49-F238E27FC236}">
                <a16:creationId xmlns:a16="http://schemas.microsoft.com/office/drawing/2014/main" id="{35494435-BBE3-45FA-A185-C97EB5D35A65}"/>
              </a:ext>
            </a:extLst>
          </p:cNvPr>
          <p:cNvSpPr txBox="1"/>
          <p:nvPr/>
        </p:nvSpPr>
        <p:spPr>
          <a:xfrm>
            <a:off x="231354" y="1443841"/>
            <a:ext cx="8494006"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CC"/>
                </a:solidFill>
                <a:effectLst/>
                <a:uLnTx/>
                <a:uFillTx/>
                <a:latin typeface="Georgia" panose="02040502050405020303" pitchFamily="18" charset="0"/>
              </a:rPr>
              <a:t>4d</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And I have made the earth rich, and, behold, it is my footstool: wherefore, again I will stand upon it; and I hold forth and deign to give unto you greater riches, even a land of promise; </a:t>
            </a:r>
            <a:r>
              <a:rPr kumimoji="0" lang="en-US" sz="3200" b="1" i="0" u="none" strike="noStrike" kern="1200" cap="none" spc="0" normalizeH="0" baseline="0" noProof="0" dirty="0">
                <a:ln>
                  <a:noFill/>
                </a:ln>
                <a:solidFill>
                  <a:srgbClr val="0033CC"/>
                </a:solidFill>
                <a:effectLst/>
                <a:uLnTx/>
                <a:uFillTx/>
                <a:latin typeface="Georgia" panose="02040502050405020303" pitchFamily="18" charset="0"/>
              </a:rPr>
              <a:t>4e</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a land flowing with milk and honey, upon which there shall be no curse when the Lord cometh; and I will give it unto you for the land of your inheritance, if you seek it with all your hearts:</a:t>
            </a:r>
          </a:p>
        </p:txBody>
      </p:sp>
      <p:sp>
        <p:nvSpPr>
          <p:cNvPr id="4" name="Date Placeholder 3">
            <a:extLst>
              <a:ext uri="{FF2B5EF4-FFF2-40B4-BE49-F238E27FC236}">
                <a16:creationId xmlns:a16="http://schemas.microsoft.com/office/drawing/2014/main" id="{8DB037F3-3147-6000-AFAE-6687CADC9088}"/>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E249C3D1-45E5-DF22-175F-36294285E3D0}"/>
              </a:ext>
            </a:extLst>
          </p:cNvPr>
          <p:cNvSpPr>
            <a:spLocks noGrp="1"/>
          </p:cNvSpPr>
          <p:nvPr>
            <p:ph type="ftr" sz="quarter" idx="11"/>
          </p:nvPr>
        </p:nvSpPr>
        <p:spPr/>
        <p:txBody>
          <a:bodyPr/>
          <a:lstStyle/>
          <a:p>
            <a:r>
              <a:rPr kumimoji="0" lang="en-US"/>
              <a:t>Gary R. Whiting</a:t>
            </a:r>
            <a:endParaRPr kumimoji="0" lang="en-US" dirty="0"/>
          </a:p>
        </p:txBody>
      </p:sp>
      <p:sp>
        <p:nvSpPr>
          <p:cNvPr id="8" name="Slide Number Placeholder 7">
            <a:extLst>
              <a:ext uri="{FF2B5EF4-FFF2-40B4-BE49-F238E27FC236}">
                <a16:creationId xmlns:a16="http://schemas.microsoft.com/office/drawing/2014/main" id="{369D39F0-88AF-199B-E7AA-4D59EF2619A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16</a:t>
            </a:fld>
            <a:endParaRPr kumimoji="0" lang="en-US" dirty="0"/>
          </a:p>
        </p:txBody>
      </p:sp>
      <p:pic>
        <p:nvPicPr>
          <p:cNvPr id="2" name="Picture 1" descr="A house with a grass field&#10;&#10;Description automatically generated">
            <a:extLst>
              <a:ext uri="{FF2B5EF4-FFF2-40B4-BE49-F238E27FC236}">
                <a16:creationId xmlns:a16="http://schemas.microsoft.com/office/drawing/2014/main" id="{5EAE0457-F1E7-6E16-0001-F6E435686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781" y="1569969"/>
            <a:ext cx="2959866" cy="4519006"/>
          </a:xfrm>
          <a:prstGeom prst="rect">
            <a:avLst/>
          </a:prstGeom>
        </p:spPr>
      </p:pic>
      <p:sp>
        <p:nvSpPr>
          <p:cNvPr id="3" name="Arrow: Right 2">
            <a:extLst>
              <a:ext uri="{FF2B5EF4-FFF2-40B4-BE49-F238E27FC236}">
                <a16:creationId xmlns:a16="http://schemas.microsoft.com/office/drawing/2014/main" id="{DCB552FD-D794-11E9-55E6-2165D6544A87}"/>
              </a:ext>
            </a:extLst>
          </p:cNvPr>
          <p:cNvSpPr/>
          <p:nvPr/>
        </p:nvSpPr>
        <p:spPr>
          <a:xfrm>
            <a:off x="7721600" y="5838940"/>
            <a:ext cx="662236" cy="36576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82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D&amp;C 38:4d-f</a:t>
            </a:r>
          </a:p>
        </p:txBody>
      </p:sp>
      <p:sp>
        <p:nvSpPr>
          <p:cNvPr id="6" name="TextBox 5">
            <a:extLst>
              <a:ext uri="{FF2B5EF4-FFF2-40B4-BE49-F238E27FC236}">
                <a16:creationId xmlns:a16="http://schemas.microsoft.com/office/drawing/2014/main" id="{35494435-BBE3-45FA-A185-C97EB5D35A65}"/>
              </a:ext>
            </a:extLst>
          </p:cNvPr>
          <p:cNvSpPr txBox="1"/>
          <p:nvPr/>
        </p:nvSpPr>
        <p:spPr>
          <a:xfrm>
            <a:off x="3492347" y="1443841"/>
            <a:ext cx="8482987"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CC"/>
                </a:solidFill>
                <a:effectLst/>
                <a:uLnTx/>
                <a:uFillTx/>
                <a:latin typeface="Georgia" panose="02040502050405020303" pitchFamily="18" charset="0"/>
              </a:rPr>
              <a:t>4f</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and this shall be my covenant with you, Ye shall have it for the land of your inheritance, and for the inheritance of your children for ever, while the earth shall stand; and ye shall possess it again in eternity, no more to pass away. </a:t>
            </a:r>
          </a:p>
        </p:txBody>
      </p:sp>
      <p:sp>
        <p:nvSpPr>
          <p:cNvPr id="4" name="Date Placeholder 3">
            <a:extLst>
              <a:ext uri="{FF2B5EF4-FFF2-40B4-BE49-F238E27FC236}">
                <a16:creationId xmlns:a16="http://schemas.microsoft.com/office/drawing/2014/main" id="{8DB037F3-3147-6000-AFAE-6687CADC9088}"/>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E249C3D1-45E5-DF22-175F-36294285E3D0}"/>
              </a:ext>
            </a:extLst>
          </p:cNvPr>
          <p:cNvSpPr>
            <a:spLocks noGrp="1"/>
          </p:cNvSpPr>
          <p:nvPr>
            <p:ph type="ftr" sz="quarter" idx="11"/>
          </p:nvPr>
        </p:nvSpPr>
        <p:spPr/>
        <p:txBody>
          <a:bodyPr/>
          <a:lstStyle/>
          <a:p>
            <a:r>
              <a:rPr kumimoji="0" lang="en-US"/>
              <a:t>Gary R. Whiting</a:t>
            </a:r>
            <a:endParaRPr kumimoji="0" lang="en-US" dirty="0"/>
          </a:p>
        </p:txBody>
      </p:sp>
      <p:sp>
        <p:nvSpPr>
          <p:cNvPr id="8" name="Slide Number Placeholder 7">
            <a:extLst>
              <a:ext uri="{FF2B5EF4-FFF2-40B4-BE49-F238E27FC236}">
                <a16:creationId xmlns:a16="http://schemas.microsoft.com/office/drawing/2014/main" id="{369D39F0-88AF-199B-E7AA-4D59EF2619A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17</a:t>
            </a:fld>
            <a:endParaRPr kumimoji="0" lang="en-US" dirty="0"/>
          </a:p>
        </p:txBody>
      </p:sp>
      <p:pic>
        <p:nvPicPr>
          <p:cNvPr id="2" name="Picture 1">
            <a:extLst>
              <a:ext uri="{FF2B5EF4-FFF2-40B4-BE49-F238E27FC236}">
                <a16:creationId xmlns:a16="http://schemas.microsoft.com/office/drawing/2014/main" id="{88720038-1B87-B100-CE89-0742E759C0DC}"/>
              </a:ext>
            </a:extLst>
          </p:cNvPr>
          <p:cNvPicPr>
            <a:picLocks noChangeAspect="1"/>
          </p:cNvPicPr>
          <p:nvPr/>
        </p:nvPicPr>
        <p:blipFill>
          <a:blip r:embed="rId2"/>
          <a:stretch>
            <a:fillRect/>
          </a:stretch>
        </p:blipFill>
        <p:spPr>
          <a:xfrm>
            <a:off x="399345" y="1440436"/>
            <a:ext cx="2956816" cy="4517528"/>
          </a:xfrm>
          <a:prstGeom prst="rect">
            <a:avLst/>
          </a:prstGeom>
        </p:spPr>
      </p:pic>
    </p:spTree>
    <p:extLst>
      <p:ext uri="{BB962C8B-B14F-4D97-AF65-F5344CB8AC3E}">
        <p14:creationId xmlns:p14="http://schemas.microsoft.com/office/powerpoint/2010/main" val="220954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788048" cy="4877936"/>
          </a:xfrm>
        </p:spPr>
        <p:txBody>
          <a:bodyPr/>
          <a:lstStyle/>
          <a:p>
            <a:r>
              <a:rPr lang="en-US" dirty="0"/>
              <a:t>The Lord’s plan for the preservation of the church has </a:t>
            </a:r>
            <a:r>
              <a:rPr lang="en-US" b="1" dirty="0"/>
              <a:t>three elements</a:t>
            </a:r>
          </a:p>
          <a:p>
            <a:r>
              <a:rPr lang="en-US" dirty="0"/>
              <a:t>3. Temporal</a:t>
            </a:r>
          </a:p>
          <a:p>
            <a:pPr lvl="1"/>
            <a:r>
              <a:rPr lang="en-US" dirty="0"/>
              <a:t>A land</a:t>
            </a:r>
          </a:p>
          <a:p>
            <a:pPr lvl="1"/>
            <a:r>
              <a:rPr lang="en-US" dirty="0"/>
              <a:t>An inheritance</a:t>
            </a:r>
          </a:p>
          <a:p>
            <a:pPr lvl="1"/>
            <a:r>
              <a:rPr lang="en-US" dirty="0"/>
              <a:t>A place</a:t>
            </a:r>
          </a:p>
          <a:p>
            <a:pPr lvl="1"/>
            <a:r>
              <a:rPr lang="en-US" dirty="0"/>
              <a:t>Prefigures and promises our spiritual and prophetic blessings.</a:t>
            </a:r>
          </a:p>
        </p:txBody>
      </p:sp>
      <p:sp>
        <p:nvSpPr>
          <p:cNvPr id="6" name="Date Placeholder 5">
            <a:extLst>
              <a:ext uri="{FF2B5EF4-FFF2-40B4-BE49-F238E27FC236}">
                <a16:creationId xmlns:a16="http://schemas.microsoft.com/office/drawing/2014/main" id="{1C2B1275-694B-2FF1-D7E2-0015C063596B}"/>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76EB6695-2BC4-D511-CA5A-50BE4C9E7D76}"/>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6979F556-EB2F-A4E4-4B62-45008464918D}"/>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18</a:t>
            </a:fld>
            <a:endParaRPr kumimoji="0" lang="en-US" dirty="0"/>
          </a:p>
        </p:txBody>
      </p:sp>
    </p:spTree>
    <p:extLst>
      <p:ext uri="{BB962C8B-B14F-4D97-AF65-F5344CB8AC3E}">
        <p14:creationId xmlns:p14="http://schemas.microsoft.com/office/powerpoint/2010/main" val="25290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87287" y="1527048"/>
            <a:ext cx="11810082" cy="4877936"/>
          </a:xfrm>
        </p:spPr>
        <p:txBody>
          <a:bodyPr>
            <a:normAutofit/>
          </a:bodyPr>
          <a:lstStyle/>
          <a:p>
            <a:r>
              <a:rPr lang="en-US" dirty="0"/>
              <a:t>God spoke to the church (us) as he did to Abraham and Moses</a:t>
            </a:r>
          </a:p>
          <a:p>
            <a:pPr lvl="1"/>
            <a:r>
              <a:rPr lang="en-US" dirty="0"/>
              <a:t>A land flowing with milk and honey</a:t>
            </a:r>
          </a:p>
          <a:p>
            <a:pPr lvl="1"/>
            <a:r>
              <a:rPr lang="en-US" dirty="0"/>
              <a:t>Where the law of God will rule</a:t>
            </a:r>
          </a:p>
          <a:p>
            <a:pPr lvl="1"/>
            <a:r>
              <a:rPr lang="en-US" dirty="0"/>
              <a:t>No other ruler but God the Lord</a:t>
            </a:r>
          </a:p>
          <a:p>
            <a:pPr lvl="1"/>
            <a:r>
              <a:rPr lang="en-US" dirty="0"/>
              <a:t>No curse when the Lord comes</a:t>
            </a:r>
          </a:p>
          <a:p>
            <a:r>
              <a:rPr lang="en-US" dirty="0"/>
              <a:t>To be achieved it must be in the way Abraham, the children of Israel and Lehi obtained their lands</a:t>
            </a:r>
          </a:p>
          <a:p>
            <a:pPr lvl="1"/>
            <a:r>
              <a:rPr lang="en-US" dirty="0"/>
              <a:t>By diligent heed to the word of God (Deuteronomy 8:3, D&amp;C 83:7a-b).</a:t>
            </a:r>
          </a:p>
          <a:p>
            <a:r>
              <a:rPr lang="en-US" dirty="0"/>
              <a:t>God has called us on an Exodus Journey.</a:t>
            </a:r>
          </a:p>
        </p:txBody>
      </p:sp>
      <p:sp>
        <p:nvSpPr>
          <p:cNvPr id="6" name="Date Placeholder 5">
            <a:extLst>
              <a:ext uri="{FF2B5EF4-FFF2-40B4-BE49-F238E27FC236}">
                <a16:creationId xmlns:a16="http://schemas.microsoft.com/office/drawing/2014/main" id="{A2A62106-AC03-A9C5-90F8-0B2F51D19425}"/>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E4C59DD8-AAFB-38DE-7938-3B312F5FB303}"/>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95A3B26D-919D-0262-90E9-FAB57171A268}"/>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19</a:t>
            </a:fld>
            <a:endParaRPr kumimoji="0" lang="en-US" dirty="0"/>
          </a:p>
        </p:txBody>
      </p:sp>
    </p:spTree>
    <p:extLst>
      <p:ext uri="{BB962C8B-B14F-4D97-AF65-F5344CB8AC3E}">
        <p14:creationId xmlns:p14="http://schemas.microsoft.com/office/powerpoint/2010/main" val="117790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402336" y="1506241"/>
            <a:ext cx="11379200" cy="5518293"/>
          </a:xfrm>
        </p:spPr>
        <p:txBody>
          <a:bodyPr>
            <a:normAutofit/>
          </a:bodyPr>
          <a:lstStyle/>
          <a:p>
            <a:pPr marL="0" indent="0" algn="ctr">
              <a:buNone/>
            </a:pPr>
            <a:r>
              <a:rPr lang="en-US" b="1" dirty="0"/>
              <a:t>Lessons for this week</a:t>
            </a:r>
          </a:p>
          <a:p>
            <a:r>
              <a:rPr lang="en-US" dirty="0"/>
              <a:t>1. Monday: History and Overview of D&amp;C 38</a:t>
            </a:r>
          </a:p>
          <a:p>
            <a:r>
              <a:rPr lang="en-US" dirty="0"/>
              <a:t>2. Tuesday: Prepare the church</a:t>
            </a:r>
          </a:p>
          <a:p>
            <a:r>
              <a:rPr lang="en-US" dirty="0"/>
              <a:t>3. Wednesday: Purify the church</a:t>
            </a:r>
          </a:p>
          <a:p>
            <a:r>
              <a:rPr lang="en-US" b="1" dirty="0">
                <a:solidFill>
                  <a:srgbClr val="7030A0"/>
                </a:solidFill>
              </a:rPr>
              <a:t>4. Thursday: Preserve the church</a:t>
            </a:r>
          </a:p>
          <a:p>
            <a:r>
              <a:rPr lang="en-US" dirty="0"/>
              <a:t>5. Friday: Prosper the church</a:t>
            </a:r>
          </a:p>
        </p:txBody>
      </p:sp>
      <p:sp>
        <p:nvSpPr>
          <p:cNvPr id="4" name="Date Placeholder 3">
            <a:extLst>
              <a:ext uri="{FF2B5EF4-FFF2-40B4-BE49-F238E27FC236}">
                <a16:creationId xmlns:a16="http://schemas.microsoft.com/office/drawing/2014/main" id="{55894BF9-7ACC-DB28-EBF8-F265E2363655}"/>
              </a:ext>
            </a:extLst>
          </p:cNvPr>
          <p:cNvSpPr>
            <a:spLocks noGrp="1"/>
          </p:cNvSpPr>
          <p:nvPr>
            <p:ph type="dt" sz="half" idx="10"/>
          </p:nvPr>
        </p:nvSpPr>
        <p:spPr/>
        <p:txBody>
          <a:bodyPr/>
          <a:lstStyle/>
          <a:p>
            <a:pPr eaLnBrk="1" latinLnBrk="0" hangingPunct="1"/>
            <a:r>
              <a:rPr lang="en-US"/>
              <a:t>6/11/2023</a:t>
            </a:r>
          </a:p>
        </p:txBody>
      </p:sp>
      <p:sp>
        <p:nvSpPr>
          <p:cNvPr id="5" name="Footer Placeholder 4">
            <a:extLst>
              <a:ext uri="{FF2B5EF4-FFF2-40B4-BE49-F238E27FC236}">
                <a16:creationId xmlns:a16="http://schemas.microsoft.com/office/drawing/2014/main" id="{E2CD340D-733F-BE00-9621-5E706C16C06B}"/>
              </a:ext>
            </a:extLst>
          </p:cNvPr>
          <p:cNvSpPr>
            <a:spLocks noGrp="1"/>
          </p:cNvSpPr>
          <p:nvPr>
            <p:ph type="ftr" sz="quarter" idx="11"/>
          </p:nvPr>
        </p:nvSpPr>
        <p:spPr/>
        <p:txBody>
          <a:bodyPr/>
          <a:lstStyle/>
          <a:p>
            <a:r>
              <a:rPr kumimoji="0" lang="en-US"/>
              <a:t>Gary R. Whiting</a:t>
            </a:r>
          </a:p>
        </p:txBody>
      </p:sp>
      <p:sp>
        <p:nvSpPr>
          <p:cNvPr id="6" name="Slide Number Placeholder 5">
            <a:extLst>
              <a:ext uri="{FF2B5EF4-FFF2-40B4-BE49-F238E27FC236}">
                <a16:creationId xmlns:a16="http://schemas.microsoft.com/office/drawing/2014/main" id="{340D3FAE-4DE5-310F-442E-B22EBF2B0FFE}"/>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a:t>
            </a:fld>
            <a:endParaRPr kumimoji="0" lang="en-US" dirty="0"/>
          </a:p>
        </p:txBody>
      </p:sp>
    </p:spTree>
    <p:extLst>
      <p:ext uri="{BB962C8B-B14F-4D97-AF65-F5344CB8AC3E}">
        <p14:creationId xmlns:p14="http://schemas.microsoft.com/office/powerpoint/2010/main" val="202367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4" end="4"/>
                                            </p:txEl>
                                          </p:spTgt>
                                        </p:tgtEl>
                                        <p:attrNameLst>
                                          <p:attrName>style.color</p:attrName>
                                        </p:attrNameLst>
                                      </p:cBhvr>
                                      <p:to>
                                        <a:schemeClr val="bg1"/>
                                      </p:to>
                                    </p:animClr>
                                    <p:animClr clrSpc="rgb" dir="cw">
                                      <p:cBhvr>
                                        <p:cTn id="7" dur="250" autoRev="1" fill="remove"/>
                                        <p:tgtEl>
                                          <p:spTgt spid="3">
                                            <p:txEl>
                                              <p:pRg st="4" end="4"/>
                                            </p:txEl>
                                          </p:spTgt>
                                        </p:tgtEl>
                                        <p:attrNameLst>
                                          <p:attrName>fillcolor</p:attrName>
                                        </p:attrNameLst>
                                      </p:cBhvr>
                                      <p:to>
                                        <a:schemeClr val="bg1"/>
                                      </p:to>
                                    </p:animClr>
                                    <p:set>
                                      <p:cBhvr>
                                        <p:cTn id="8" dur="250" autoRev="1" fill="remove"/>
                                        <p:tgtEl>
                                          <p:spTgt spid="3">
                                            <p:txEl>
                                              <p:pRg st="4" end="4"/>
                                            </p:txEl>
                                          </p:spTgt>
                                        </p:tgtEl>
                                        <p:attrNameLst>
                                          <p:attrName>fill.type</p:attrName>
                                        </p:attrNameLst>
                                      </p:cBhvr>
                                      <p:to>
                                        <p:strVal val="solid"/>
                                      </p:to>
                                    </p:set>
                                    <p:set>
                                      <p:cBhvr>
                                        <p:cTn id="9" dur="250" autoRev="1" fill="remove"/>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788048" cy="4877936"/>
          </a:xfrm>
        </p:spPr>
        <p:txBody>
          <a:bodyPr/>
          <a:lstStyle/>
          <a:p>
            <a:r>
              <a:rPr lang="en-US" dirty="0"/>
              <a:t>He has offered us Zion, a place of—</a:t>
            </a:r>
          </a:p>
          <a:p>
            <a:r>
              <a:rPr lang="en-US" dirty="0"/>
              <a:t>Refuge from the tribulations to come.</a:t>
            </a:r>
          </a:p>
          <a:p>
            <a:r>
              <a:rPr lang="en-US" dirty="0"/>
              <a:t>Learning the way of righteousness and not war.</a:t>
            </a:r>
          </a:p>
          <a:p>
            <a:r>
              <a:rPr lang="en-US" dirty="0"/>
              <a:t>Power of God to be seen and experienced</a:t>
            </a:r>
          </a:p>
          <a:p>
            <a:r>
              <a:rPr lang="en-US" dirty="0"/>
              <a:t>Witness to the world</a:t>
            </a:r>
          </a:p>
          <a:p>
            <a:r>
              <a:rPr lang="en-US" dirty="0"/>
              <a:t>Example to the wicked</a:t>
            </a:r>
          </a:p>
          <a:p>
            <a:r>
              <a:rPr lang="en-US" dirty="0"/>
              <a:t>A city set on a hill.</a:t>
            </a:r>
          </a:p>
        </p:txBody>
      </p:sp>
      <p:sp>
        <p:nvSpPr>
          <p:cNvPr id="6" name="Date Placeholder 5">
            <a:extLst>
              <a:ext uri="{FF2B5EF4-FFF2-40B4-BE49-F238E27FC236}">
                <a16:creationId xmlns:a16="http://schemas.microsoft.com/office/drawing/2014/main" id="{1C2B1275-694B-2FF1-D7E2-0015C063596B}"/>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76EB6695-2BC4-D511-CA5A-50BE4C9E7D76}"/>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6979F556-EB2F-A4E4-4B62-45008464918D}"/>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20</a:t>
            </a:fld>
            <a:endParaRPr kumimoji="0" lang="en-US" dirty="0"/>
          </a:p>
        </p:txBody>
      </p:sp>
    </p:spTree>
    <p:extLst>
      <p:ext uri="{BB962C8B-B14F-4D97-AF65-F5344CB8AC3E}">
        <p14:creationId xmlns:p14="http://schemas.microsoft.com/office/powerpoint/2010/main" val="405484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788048" cy="4877936"/>
          </a:xfrm>
        </p:spPr>
        <p:txBody>
          <a:bodyPr/>
          <a:lstStyle/>
          <a:p>
            <a:r>
              <a:rPr lang="en-US" dirty="0"/>
              <a:t>The role and power of covenant</a:t>
            </a:r>
          </a:p>
          <a:p>
            <a:r>
              <a:rPr lang="en-US" dirty="0"/>
              <a:t>Coming under the protective hand of God</a:t>
            </a:r>
          </a:p>
          <a:p>
            <a:pPr lvl="1"/>
            <a:r>
              <a:rPr lang="en-US" dirty="0"/>
              <a:t>How oft will I gather you (3 Nephi 4:58).</a:t>
            </a:r>
          </a:p>
          <a:p>
            <a:r>
              <a:rPr lang="en-US" dirty="0"/>
              <a:t>To realize the power of covenant with the Father in the name of Jesus Christ.</a:t>
            </a:r>
          </a:p>
          <a:p>
            <a:pPr lvl="1"/>
            <a:r>
              <a:rPr lang="en-US" dirty="0"/>
              <a:t>The power to become the sons of God (John 1:12)</a:t>
            </a:r>
          </a:p>
          <a:p>
            <a:pPr lvl="1"/>
            <a:r>
              <a:rPr lang="en-US" dirty="0"/>
              <a:t>See also D&amp;C 85:8</a:t>
            </a:r>
          </a:p>
        </p:txBody>
      </p:sp>
      <p:sp>
        <p:nvSpPr>
          <p:cNvPr id="6" name="Date Placeholder 5">
            <a:extLst>
              <a:ext uri="{FF2B5EF4-FFF2-40B4-BE49-F238E27FC236}">
                <a16:creationId xmlns:a16="http://schemas.microsoft.com/office/drawing/2014/main" id="{1C2B1275-694B-2FF1-D7E2-0015C063596B}"/>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76EB6695-2BC4-D511-CA5A-50BE4C9E7D76}"/>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6979F556-EB2F-A4E4-4B62-45008464918D}"/>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21</a:t>
            </a:fld>
            <a:endParaRPr kumimoji="0" lang="en-US" dirty="0"/>
          </a:p>
        </p:txBody>
      </p:sp>
    </p:spTree>
    <p:extLst>
      <p:ext uri="{BB962C8B-B14F-4D97-AF65-F5344CB8AC3E}">
        <p14:creationId xmlns:p14="http://schemas.microsoft.com/office/powerpoint/2010/main" val="300085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D&amp;C 85:8</a:t>
            </a:r>
          </a:p>
        </p:txBody>
      </p:sp>
      <p:sp>
        <p:nvSpPr>
          <p:cNvPr id="6" name="TextBox 5">
            <a:extLst>
              <a:ext uri="{FF2B5EF4-FFF2-40B4-BE49-F238E27FC236}">
                <a16:creationId xmlns:a16="http://schemas.microsoft.com/office/drawing/2014/main" id="{35494435-BBE3-45FA-A185-C97EB5D35A65}"/>
              </a:ext>
            </a:extLst>
          </p:cNvPr>
          <p:cNvSpPr txBox="1"/>
          <p:nvPr/>
        </p:nvSpPr>
        <p:spPr>
          <a:xfrm>
            <a:off x="231353" y="1443841"/>
            <a:ext cx="11743981"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CC"/>
                </a:solidFill>
                <a:effectLst/>
                <a:uLnTx/>
                <a:uFillTx/>
                <a:latin typeface="Georgia" panose="02040502050405020303" pitchFamily="18" charset="0"/>
              </a:rPr>
              <a:t>8a</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And again, verily I say unto you, that which is governed by law, is also preserved by law, and perfected and sanctified by the same.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33CC"/>
              </a:solidFill>
              <a:effectLst/>
              <a:uLnTx/>
              <a:uFillTx/>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CC"/>
                </a:solidFill>
                <a:effectLst/>
                <a:uLnTx/>
                <a:uFillTx/>
                <a:latin typeface="Georgia" panose="02040502050405020303" pitchFamily="18" charset="0"/>
              </a:rPr>
              <a:t>8b</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That which </a:t>
            </a:r>
            <a:r>
              <a:rPr kumimoji="0" lang="en-US" sz="3200" b="0" i="0" u="none" strike="noStrike" kern="1200" cap="none" spc="0" normalizeH="0" baseline="0" noProof="0" dirty="0" err="1">
                <a:ln>
                  <a:noFill/>
                </a:ln>
                <a:solidFill>
                  <a:srgbClr val="0033CC"/>
                </a:solidFill>
                <a:effectLst/>
                <a:uLnTx/>
                <a:uFillTx/>
                <a:latin typeface="Georgia" panose="02040502050405020303" pitchFamily="18" charset="0"/>
              </a:rPr>
              <a:t>breaketh</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a law, and </a:t>
            </a:r>
            <a:r>
              <a:rPr kumimoji="0" lang="en-US" sz="3200" b="0" i="0" u="none" strike="noStrike" kern="1200" cap="none" spc="0" normalizeH="0" baseline="0" noProof="0" dirty="0" err="1">
                <a:ln>
                  <a:noFill/>
                </a:ln>
                <a:solidFill>
                  <a:srgbClr val="0033CC"/>
                </a:solidFill>
                <a:effectLst/>
                <a:uLnTx/>
                <a:uFillTx/>
                <a:latin typeface="Georgia" panose="02040502050405020303" pitchFamily="18" charset="0"/>
              </a:rPr>
              <a:t>abideth</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not by law, but </a:t>
            </a:r>
            <a:r>
              <a:rPr kumimoji="0" lang="en-US" sz="3200" b="0" i="0" u="none" strike="noStrike" kern="1200" cap="none" spc="0" normalizeH="0" baseline="0" noProof="0" dirty="0" err="1">
                <a:ln>
                  <a:noFill/>
                </a:ln>
                <a:solidFill>
                  <a:srgbClr val="0033CC"/>
                </a:solidFill>
                <a:effectLst/>
                <a:uLnTx/>
                <a:uFillTx/>
                <a:latin typeface="Georgia" panose="02040502050405020303" pitchFamily="18" charset="0"/>
              </a:rPr>
              <a:t>seeketh</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to become a law unto itself, and </a:t>
            </a:r>
            <a:r>
              <a:rPr kumimoji="0" lang="en-US" sz="3200" b="0" i="0" u="none" strike="noStrike" kern="1200" cap="none" spc="0" normalizeH="0" baseline="0" noProof="0" dirty="0" err="1">
                <a:ln>
                  <a:noFill/>
                </a:ln>
                <a:solidFill>
                  <a:srgbClr val="0033CC"/>
                </a:solidFill>
                <a:effectLst/>
                <a:uLnTx/>
                <a:uFillTx/>
                <a:latin typeface="Georgia" panose="02040502050405020303" pitchFamily="18" charset="0"/>
              </a:rPr>
              <a:t>willeth</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to abide in sin, and altogether </a:t>
            </a:r>
            <a:r>
              <a:rPr kumimoji="0" lang="en-US" sz="3200" b="0" i="0" u="none" strike="noStrike" kern="1200" cap="none" spc="0" normalizeH="0" baseline="0" noProof="0" dirty="0" err="1">
                <a:ln>
                  <a:noFill/>
                </a:ln>
                <a:solidFill>
                  <a:srgbClr val="0033CC"/>
                </a:solidFill>
                <a:effectLst/>
                <a:uLnTx/>
                <a:uFillTx/>
                <a:latin typeface="Georgia" panose="02040502050405020303" pitchFamily="18" charset="0"/>
              </a:rPr>
              <a:t>abideth</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in sin, can not be sanctified by law, neither by mercy, justice, or judgment; therefore, they must remain filthy still. </a:t>
            </a:r>
          </a:p>
        </p:txBody>
      </p:sp>
      <p:sp>
        <p:nvSpPr>
          <p:cNvPr id="4" name="Date Placeholder 3">
            <a:extLst>
              <a:ext uri="{FF2B5EF4-FFF2-40B4-BE49-F238E27FC236}">
                <a16:creationId xmlns:a16="http://schemas.microsoft.com/office/drawing/2014/main" id="{8DB037F3-3147-6000-AFAE-6687CADC9088}"/>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E249C3D1-45E5-DF22-175F-36294285E3D0}"/>
              </a:ext>
            </a:extLst>
          </p:cNvPr>
          <p:cNvSpPr>
            <a:spLocks noGrp="1"/>
          </p:cNvSpPr>
          <p:nvPr>
            <p:ph type="ftr" sz="quarter" idx="11"/>
          </p:nvPr>
        </p:nvSpPr>
        <p:spPr/>
        <p:txBody>
          <a:bodyPr/>
          <a:lstStyle/>
          <a:p>
            <a:r>
              <a:rPr kumimoji="0" lang="en-US"/>
              <a:t>Gary R. Whiting</a:t>
            </a:r>
            <a:endParaRPr kumimoji="0" lang="en-US" dirty="0"/>
          </a:p>
        </p:txBody>
      </p:sp>
      <p:sp>
        <p:nvSpPr>
          <p:cNvPr id="8" name="Slide Number Placeholder 7">
            <a:extLst>
              <a:ext uri="{FF2B5EF4-FFF2-40B4-BE49-F238E27FC236}">
                <a16:creationId xmlns:a16="http://schemas.microsoft.com/office/drawing/2014/main" id="{369D39F0-88AF-199B-E7AA-4D59EF2619A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22</a:t>
            </a:fld>
            <a:endParaRPr kumimoji="0" lang="en-US" dirty="0"/>
          </a:p>
        </p:txBody>
      </p:sp>
    </p:spTree>
    <p:extLst>
      <p:ext uri="{BB962C8B-B14F-4D97-AF65-F5344CB8AC3E}">
        <p14:creationId xmlns:p14="http://schemas.microsoft.com/office/powerpoint/2010/main" val="3203512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96DB6C-D551-45F8-BBF3-9B077FE7F663}"/>
              </a:ext>
            </a:extLst>
          </p:cNvPr>
          <p:cNvSpPr>
            <a:spLocks noGrp="1"/>
          </p:cNvSpPr>
          <p:nvPr>
            <p:ph type="title"/>
          </p:nvPr>
        </p:nvSpPr>
        <p:spPr/>
        <p:txBody>
          <a:bodyPr anchor="ctr">
            <a:normAutofit/>
          </a:bodyPr>
          <a:lstStyle/>
          <a:p>
            <a:r>
              <a:rPr lang="en-US" sz="4800" dirty="0"/>
              <a:t>Preserve the Church</a:t>
            </a:r>
          </a:p>
        </p:txBody>
      </p:sp>
      <p:sp>
        <p:nvSpPr>
          <p:cNvPr id="5" name="Text Placeholder 4">
            <a:extLst>
              <a:ext uri="{FF2B5EF4-FFF2-40B4-BE49-F238E27FC236}">
                <a16:creationId xmlns:a16="http://schemas.microsoft.com/office/drawing/2014/main" id="{DBDC293E-6E61-4E6D-BE7F-F27F83923A5C}"/>
              </a:ext>
            </a:extLst>
          </p:cNvPr>
          <p:cNvSpPr>
            <a:spLocks noGrp="1"/>
          </p:cNvSpPr>
          <p:nvPr>
            <p:ph type="body" idx="1"/>
          </p:nvPr>
        </p:nvSpPr>
        <p:spPr>
          <a:xfrm>
            <a:off x="1775884" y="2782827"/>
            <a:ext cx="8640232" cy="1673225"/>
          </a:xfrm>
        </p:spPr>
        <p:txBody>
          <a:bodyPr>
            <a:normAutofit/>
          </a:bodyPr>
          <a:lstStyle/>
          <a:p>
            <a:r>
              <a:rPr lang="en-US" sz="3200" dirty="0">
                <a:solidFill>
                  <a:srgbClr val="0070C0"/>
                </a:solidFill>
              </a:rPr>
              <a:t>The Exodus Journey</a:t>
            </a:r>
          </a:p>
        </p:txBody>
      </p:sp>
      <p:sp>
        <p:nvSpPr>
          <p:cNvPr id="6" name="Date Placeholder 5">
            <a:extLst>
              <a:ext uri="{FF2B5EF4-FFF2-40B4-BE49-F238E27FC236}">
                <a16:creationId xmlns:a16="http://schemas.microsoft.com/office/drawing/2014/main" id="{92FBA098-016A-43A7-D51A-AE68CA0E5344}"/>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459DD387-049D-F12A-9FD7-BBF4582DA1ED}"/>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C4760C7F-BE2F-6181-8AA3-EB4CBDAB357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23</a:t>
            </a:fld>
            <a:endParaRPr kumimoji="0" lang="en-US" dirty="0">
              <a:solidFill>
                <a:schemeClr val="accent3">
                  <a:shade val="75000"/>
                </a:schemeClr>
              </a:solidFill>
            </a:endParaRPr>
          </a:p>
        </p:txBody>
      </p:sp>
    </p:spTree>
    <p:extLst>
      <p:ext uri="{BB962C8B-B14F-4D97-AF65-F5344CB8AC3E}">
        <p14:creationId xmlns:p14="http://schemas.microsoft.com/office/powerpoint/2010/main" val="247764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788048" cy="5102352"/>
          </a:xfrm>
        </p:spPr>
        <p:txBody>
          <a:bodyPr>
            <a:normAutofit/>
          </a:bodyPr>
          <a:lstStyle/>
          <a:p>
            <a:r>
              <a:rPr lang="en-US" dirty="0"/>
              <a:t>We are familiar with the exodus of Israel from Egypt.</a:t>
            </a:r>
          </a:p>
          <a:p>
            <a:r>
              <a:rPr lang="en-US" dirty="0"/>
              <a:t>There is a book of the Bible dedicated to describing it.</a:t>
            </a:r>
          </a:p>
          <a:p>
            <a:pPr lvl="1"/>
            <a:r>
              <a:rPr lang="en-US" dirty="0"/>
              <a:t>Actually 4 books plus part of Genesis.</a:t>
            </a:r>
          </a:p>
          <a:p>
            <a:r>
              <a:rPr lang="en-US" dirty="0"/>
              <a:t>It was for their preservation from Egyptian rule.</a:t>
            </a:r>
          </a:p>
          <a:p>
            <a:r>
              <a:rPr lang="en-US" dirty="0"/>
              <a:t>It was to protect them from the corruption of false gods.</a:t>
            </a:r>
          </a:p>
          <a:p>
            <a:r>
              <a:rPr lang="en-US" dirty="0"/>
              <a:t>It was to allow them to become a holy, sanctified people.</a:t>
            </a:r>
          </a:p>
          <a:p>
            <a:pPr lvl="1"/>
            <a:r>
              <a:rPr lang="en-US" dirty="0"/>
              <a:t>To worship God</a:t>
            </a:r>
          </a:p>
          <a:p>
            <a:pPr lvl="1"/>
            <a:r>
              <a:rPr lang="en-US" dirty="0"/>
              <a:t>Make sacrifices to God</a:t>
            </a:r>
          </a:p>
          <a:p>
            <a:pPr lvl="1"/>
            <a:r>
              <a:rPr lang="en-US" dirty="0"/>
              <a:t>To serve God</a:t>
            </a:r>
          </a:p>
        </p:txBody>
      </p:sp>
      <p:sp>
        <p:nvSpPr>
          <p:cNvPr id="6" name="Date Placeholder 5">
            <a:extLst>
              <a:ext uri="{FF2B5EF4-FFF2-40B4-BE49-F238E27FC236}">
                <a16:creationId xmlns:a16="http://schemas.microsoft.com/office/drawing/2014/main" id="{1C2B1275-694B-2FF1-D7E2-0015C063596B}"/>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76EB6695-2BC4-D511-CA5A-50BE4C9E7D76}"/>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6979F556-EB2F-A4E4-4B62-45008464918D}"/>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24</a:t>
            </a:fld>
            <a:endParaRPr kumimoji="0" lang="en-US" dirty="0"/>
          </a:p>
        </p:txBody>
      </p:sp>
    </p:spTree>
    <p:extLst>
      <p:ext uri="{BB962C8B-B14F-4D97-AF65-F5344CB8AC3E}">
        <p14:creationId xmlns:p14="http://schemas.microsoft.com/office/powerpoint/2010/main" val="317262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3" y="1527048"/>
            <a:ext cx="11799065" cy="4877936"/>
          </a:xfrm>
        </p:spPr>
        <p:txBody>
          <a:bodyPr/>
          <a:lstStyle/>
          <a:p>
            <a:r>
              <a:rPr lang="en-US" dirty="0"/>
              <a:t>To allow the covenants with Abraham, Isaac, Jacob and Joseph to be fulfilled.</a:t>
            </a:r>
          </a:p>
          <a:p>
            <a:r>
              <a:rPr lang="en-US" dirty="0"/>
              <a:t>To take possession of a land of promise.</a:t>
            </a:r>
          </a:p>
          <a:p>
            <a:r>
              <a:rPr lang="en-US" dirty="0"/>
              <a:t>This was not the only exodus in scripture.</a:t>
            </a:r>
          </a:p>
        </p:txBody>
      </p:sp>
      <p:sp>
        <p:nvSpPr>
          <p:cNvPr id="5" name="Date Placeholder 4">
            <a:extLst>
              <a:ext uri="{FF2B5EF4-FFF2-40B4-BE49-F238E27FC236}">
                <a16:creationId xmlns:a16="http://schemas.microsoft.com/office/drawing/2014/main" id="{1FE41BAD-A57F-97D2-B499-20CC6F25990B}"/>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7955682B-2ED3-4F3E-E637-0B7E784E1D9C}"/>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46C6CD8-A8B2-6272-9BBA-EE860591567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25</a:t>
            </a:fld>
            <a:endParaRPr kumimoji="0" lang="en-US" dirty="0"/>
          </a:p>
        </p:txBody>
      </p:sp>
    </p:spTree>
    <p:extLst>
      <p:ext uri="{BB962C8B-B14F-4D97-AF65-F5344CB8AC3E}">
        <p14:creationId xmlns:p14="http://schemas.microsoft.com/office/powerpoint/2010/main" val="16281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87287" y="1527048"/>
            <a:ext cx="11821099" cy="4877936"/>
          </a:xfrm>
        </p:spPr>
        <p:txBody>
          <a:bodyPr numCol="2">
            <a:normAutofit/>
          </a:bodyPr>
          <a:lstStyle/>
          <a:p>
            <a:r>
              <a:rPr lang="en-US" dirty="0"/>
              <a:t>Enoch to the place of the city of Enoch</a:t>
            </a:r>
          </a:p>
          <a:p>
            <a:r>
              <a:rPr lang="en-US" dirty="0"/>
              <a:t>Noah to the Ark</a:t>
            </a:r>
          </a:p>
          <a:p>
            <a:r>
              <a:rPr lang="en-US" dirty="0"/>
              <a:t>Abraham from Ur.</a:t>
            </a:r>
          </a:p>
          <a:p>
            <a:r>
              <a:rPr lang="en-US" dirty="0"/>
              <a:t>Jared from the Great Tower</a:t>
            </a:r>
          </a:p>
          <a:p>
            <a:r>
              <a:rPr lang="en-US" dirty="0"/>
              <a:t>Lehi from Jerusalem</a:t>
            </a:r>
          </a:p>
          <a:p>
            <a:r>
              <a:rPr lang="en-US" dirty="0"/>
              <a:t>Nephi from the Lamanites</a:t>
            </a:r>
          </a:p>
          <a:p>
            <a:endParaRPr lang="en-US" dirty="0"/>
          </a:p>
          <a:p>
            <a:r>
              <a:rPr lang="en-US" dirty="0"/>
              <a:t>King Mosiah I from the Lamanite threat</a:t>
            </a:r>
          </a:p>
          <a:p>
            <a:r>
              <a:rPr lang="en-US" dirty="0"/>
              <a:t>Alma 1 and the church from King Noah/Lamanites</a:t>
            </a:r>
          </a:p>
          <a:p>
            <a:r>
              <a:rPr lang="en-US" dirty="0"/>
              <a:t>King Limhi from the Lamanites</a:t>
            </a:r>
          </a:p>
          <a:p>
            <a:r>
              <a:rPr lang="en-US" dirty="0"/>
              <a:t>Anti-Nephi-</a:t>
            </a:r>
            <a:r>
              <a:rPr lang="en-US" dirty="0" err="1"/>
              <a:t>Lehites</a:t>
            </a:r>
            <a:r>
              <a:rPr lang="en-US" dirty="0"/>
              <a:t> from other Lamanites</a:t>
            </a:r>
          </a:p>
        </p:txBody>
      </p:sp>
      <p:sp>
        <p:nvSpPr>
          <p:cNvPr id="6" name="Date Placeholder 5">
            <a:extLst>
              <a:ext uri="{FF2B5EF4-FFF2-40B4-BE49-F238E27FC236}">
                <a16:creationId xmlns:a16="http://schemas.microsoft.com/office/drawing/2014/main" id="{1678ECF5-50D3-ED85-8D13-47B2989EBC80}"/>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D3578879-3F84-0D07-FE34-D72EB8DC4CFA}"/>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48CEDCAF-0410-0A44-7F66-D86AC64DF635}"/>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26</a:t>
            </a:fld>
            <a:endParaRPr kumimoji="0" lang="en-US" dirty="0"/>
          </a:p>
        </p:txBody>
      </p:sp>
    </p:spTree>
    <p:extLst>
      <p:ext uri="{BB962C8B-B14F-4D97-AF65-F5344CB8AC3E}">
        <p14:creationId xmlns:p14="http://schemas.microsoft.com/office/powerpoint/2010/main" val="412563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D&amp;C 38:4d-f</a:t>
            </a:r>
          </a:p>
        </p:txBody>
      </p:sp>
      <p:sp>
        <p:nvSpPr>
          <p:cNvPr id="6" name="TextBox 5">
            <a:extLst>
              <a:ext uri="{FF2B5EF4-FFF2-40B4-BE49-F238E27FC236}">
                <a16:creationId xmlns:a16="http://schemas.microsoft.com/office/drawing/2014/main" id="{35494435-BBE3-45FA-A185-C97EB5D35A65}"/>
              </a:ext>
            </a:extLst>
          </p:cNvPr>
          <p:cNvSpPr txBox="1"/>
          <p:nvPr/>
        </p:nvSpPr>
        <p:spPr>
          <a:xfrm>
            <a:off x="231354" y="1443841"/>
            <a:ext cx="8494006"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CC"/>
                </a:solidFill>
                <a:effectLst/>
                <a:uLnTx/>
                <a:uFillTx/>
                <a:latin typeface="Georgia" panose="02040502050405020303" pitchFamily="18" charset="0"/>
              </a:rPr>
              <a:t>4d</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And I have made the earth rich, and, behold, it is my footstool: wherefore, again I will stand upon it; and I hold forth and deign to give unto you greater riches, even a land of promise; </a:t>
            </a:r>
            <a:r>
              <a:rPr kumimoji="0" lang="en-US" sz="3200" b="1" i="0" u="none" strike="noStrike" kern="1200" cap="none" spc="0" normalizeH="0" baseline="0" noProof="0" dirty="0">
                <a:ln>
                  <a:noFill/>
                </a:ln>
                <a:solidFill>
                  <a:srgbClr val="0033CC"/>
                </a:solidFill>
                <a:effectLst/>
                <a:uLnTx/>
                <a:uFillTx/>
                <a:latin typeface="Georgia" panose="02040502050405020303" pitchFamily="18" charset="0"/>
              </a:rPr>
              <a:t>4e</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a land flowing with milk and honey, upon which there shall be no curse when the Lord cometh; and </a:t>
            </a:r>
            <a:r>
              <a:rPr kumimoji="0" lang="en-US" sz="3200" b="1" i="0" u="none" strike="noStrike" kern="1200" cap="none" spc="0" normalizeH="0" baseline="0" noProof="0" dirty="0">
                <a:ln>
                  <a:noFill/>
                </a:ln>
                <a:solidFill>
                  <a:srgbClr val="0033CC"/>
                </a:solidFill>
                <a:effectLst/>
                <a:uLnTx/>
                <a:uFillTx/>
                <a:latin typeface="Georgia" panose="02040502050405020303" pitchFamily="18" charset="0"/>
              </a:rPr>
              <a:t>I will give it unto you for the land of your inheritance, if you seek it with all your hearts:</a:t>
            </a:r>
          </a:p>
        </p:txBody>
      </p:sp>
      <p:sp>
        <p:nvSpPr>
          <p:cNvPr id="4" name="Date Placeholder 3">
            <a:extLst>
              <a:ext uri="{FF2B5EF4-FFF2-40B4-BE49-F238E27FC236}">
                <a16:creationId xmlns:a16="http://schemas.microsoft.com/office/drawing/2014/main" id="{8DB037F3-3147-6000-AFAE-6687CADC9088}"/>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E249C3D1-45E5-DF22-175F-36294285E3D0}"/>
              </a:ext>
            </a:extLst>
          </p:cNvPr>
          <p:cNvSpPr>
            <a:spLocks noGrp="1"/>
          </p:cNvSpPr>
          <p:nvPr>
            <p:ph type="ftr" sz="quarter" idx="11"/>
          </p:nvPr>
        </p:nvSpPr>
        <p:spPr/>
        <p:txBody>
          <a:bodyPr/>
          <a:lstStyle/>
          <a:p>
            <a:r>
              <a:rPr kumimoji="0" lang="en-US"/>
              <a:t>Gary R. Whiting</a:t>
            </a:r>
            <a:endParaRPr kumimoji="0" lang="en-US" dirty="0"/>
          </a:p>
        </p:txBody>
      </p:sp>
      <p:sp>
        <p:nvSpPr>
          <p:cNvPr id="8" name="Slide Number Placeholder 7">
            <a:extLst>
              <a:ext uri="{FF2B5EF4-FFF2-40B4-BE49-F238E27FC236}">
                <a16:creationId xmlns:a16="http://schemas.microsoft.com/office/drawing/2014/main" id="{369D39F0-88AF-199B-E7AA-4D59EF2619A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27</a:t>
            </a:fld>
            <a:endParaRPr kumimoji="0" lang="en-US" dirty="0"/>
          </a:p>
        </p:txBody>
      </p:sp>
      <p:pic>
        <p:nvPicPr>
          <p:cNvPr id="2" name="Picture 1" descr="A house with a grass field&#10;&#10;Description automatically generated">
            <a:extLst>
              <a:ext uri="{FF2B5EF4-FFF2-40B4-BE49-F238E27FC236}">
                <a16:creationId xmlns:a16="http://schemas.microsoft.com/office/drawing/2014/main" id="{5EAE0457-F1E7-6E16-0001-F6E435686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781" y="1569969"/>
            <a:ext cx="2959866" cy="4519006"/>
          </a:xfrm>
          <a:prstGeom prst="rect">
            <a:avLst/>
          </a:prstGeom>
        </p:spPr>
      </p:pic>
      <p:sp>
        <p:nvSpPr>
          <p:cNvPr id="3" name="Arrow: Right 2">
            <a:extLst>
              <a:ext uri="{FF2B5EF4-FFF2-40B4-BE49-F238E27FC236}">
                <a16:creationId xmlns:a16="http://schemas.microsoft.com/office/drawing/2014/main" id="{DCB552FD-D794-11E9-55E6-2165D6544A87}"/>
              </a:ext>
            </a:extLst>
          </p:cNvPr>
          <p:cNvSpPr/>
          <p:nvPr/>
        </p:nvSpPr>
        <p:spPr>
          <a:xfrm>
            <a:off x="7721600" y="5838940"/>
            <a:ext cx="662236" cy="36576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666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D&amp;C 38:4d-f</a:t>
            </a:r>
          </a:p>
        </p:txBody>
      </p:sp>
      <p:sp>
        <p:nvSpPr>
          <p:cNvPr id="6" name="TextBox 5">
            <a:extLst>
              <a:ext uri="{FF2B5EF4-FFF2-40B4-BE49-F238E27FC236}">
                <a16:creationId xmlns:a16="http://schemas.microsoft.com/office/drawing/2014/main" id="{35494435-BBE3-45FA-A185-C97EB5D35A65}"/>
              </a:ext>
            </a:extLst>
          </p:cNvPr>
          <p:cNvSpPr txBox="1"/>
          <p:nvPr/>
        </p:nvSpPr>
        <p:spPr>
          <a:xfrm>
            <a:off x="3492347" y="1443841"/>
            <a:ext cx="8482987"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CC"/>
                </a:solidFill>
                <a:effectLst/>
                <a:uLnTx/>
                <a:uFillTx/>
                <a:latin typeface="Georgia" panose="02040502050405020303" pitchFamily="18" charset="0"/>
              </a:rPr>
              <a:t>4f</a:t>
            </a:r>
            <a:r>
              <a:rPr kumimoji="0" lang="en-US" sz="3200" b="0" i="0" u="none" strike="noStrike" kern="1200" cap="none" spc="0" normalizeH="0" baseline="0" noProof="0" dirty="0">
                <a:ln>
                  <a:noFill/>
                </a:ln>
                <a:solidFill>
                  <a:srgbClr val="0033CC"/>
                </a:solidFill>
                <a:effectLst/>
                <a:uLnTx/>
                <a:uFillTx/>
                <a:latin typeface="Georgia" panose="02040502050405020303" pitchFamily="18" charset="0"/>
              </a:rPr>
              <a:t> and this shall be my covenant with you, Ye shall have it for the land of your inheritance, and for the inheritance of your children for ever, while the earth shall stand; and ye shall possess it again in eternity, no more to pass away. </a:t>
            </a:r>
          </a:p>
        </p:txBody>
      </p:sp>
      <p:sp>
        <p:nvSpPr>
          <p:cNvPr id="4" name="Date Placeholder 3">
            <a:extLst>
              <a:ext uri="{FF2B5EF4-FFF2-40B4-BE49-F238E27FC236}">
                <a16:creationId xmlns:a16="http://schemas.microsoft.com/office/drawing/2014/main" id="{8DB037F3-3147-6000-AFAE-6687CADC9088}"/>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E249C3D1-45E5-DF22-175F-36294285E3D0}"/>
              </a:ext>
            </a:extLst>
          </p:cNvPr>
          <p:cNvSpPr>
            <a:spLocks noGrp="1"/>
          </p:cNvSpPr>
          <p:nvPr>
            <p:ph type="ftr" sz="quarter" idx="11"/>
          </p:nvPr>
        </p:nvSpPr>
        <p:spPr/>
        <p:txBody>
          <a:bodyPr/>
          <a:lstStyle/>
          <a:p>
            <a:r>
              <a:rPr kumimoji="0" lang="en-US"/>
              <a:t>Gary R. Whiting</a:t>
            </a:r>
            <a:endParaRPr kumimoji="0" lang="en-US" dirty="0"/>
          </a:p>
        </p:txBody>
      </p:sp>
      <p:sp>
        <p:nvSpPr>
          <p:cNvPr id="8" name="Slide Number Placeholder 7">
            <a:extLst>
              <a:ext uri="{FF2B5EF4-FFF2-40B4-BE49-F238E27FC236}">
                <a16:creationId xmlns:a16="http://schemas.microsoft.com/office/drawing/2014/main" id="{369D39F0-88AF-199B-E7AA-4D59EF2619A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28</a:t>
            </a:fld>
            <a:endParaRPr kumimoji="0" lang="en-US" dirty="0"/>
          </a:p>
        </p:txBody>
      </p:sp>
      <p:pic>
        <p:nvPicPr>
          <p:cNvPr id="2" name="Picture 1">
            <a:extLst>
              <a:ext uri="{FF2B5EF4-FFF2-40B4-BE49-F238E27FC236}">
                <a16:creationId xmlns:a16="http://schemas.microsoft.com/office/drawing/2014/main" id="{88720038-1B87-B100-CE89-0742E759C0DC}"/>
              </a:ext>
            </a:extLst>
          </p:cNvPr>
          <p:cNvPicPr>
            <a:picLocks noChangeAspect="1"/>
          </p:cNvPicPr>
          <p:nvPr/>
        </p:nvPicPr>
        <p:blipFill>
          <a:blip r:embed="rId2"/>
          <a:stretch>
            <a:fillRect/>
          </a:stretch>
        </p:blipFill>
        <p:spPr>
          <a:xfrm>
            <a:off x="399345" y="1440436"/>
            <a:ext cx="2956816" cy="4517528"/>
          </a:xfrm>
          <a:prstGeom prst="rect">
            <a:avLst/>
          </a:prstGeom>
        </p:spPr>
      </p:pic>
      <p:sp>
        <p:nvSpPr>
          <p:cNvPr id="3" name="Rectangle 2">
            <a:extLst>
              <a:ext uri="{FF2B5EF4-FFF2-40B4-BE49-F238E27FC236}">
                <a16:creationId xmlns:a16="http://schemas.microsoft.com/office/drawing/2014/main" id="{830367BA-3B55-5D8B-C926-C87B9BDAFF9D}"/>
              </a:ext>
            </a:extLst>
          </p:cNvPr>
          <p:cNvSpPr/>
          <p:nvPr/>
        </p:nvSpPr>
        <p:spPr>
          <a:xfrm>
            <a:off x="4836405" y="1477346"/>
            <a:ext cx="6323682" cy="58280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06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87287" y="1527048"/>
            <a:ext cx="11821099" cy="4877936"/>
          </a:xfrm>
        </p:spPr>
        <p:txBody>
          <a:bodyPr>
            <a:normAutofit/>
          </a:bodyPr>
          <a:lstStyle/>
          <a:p>
            <a:r>
              <a:rPr lang="en-US" dirty="0"/>
              <a:t>I give you a land of promise (4d).</a:t>
            </a:r>
          </a:p>
          <a:p>
            <a:r>
              <a:rPr lang="en-US" dirty="0"/>
              <a:t>If you seek it with all your hearts (4d).</a:t>
            </a:r>
          </a:p>
          <a:p>
            <a:r>
              <a:rPr lang="en-US" dirty="0"/>
              <a:t>That you might escape the power of the enemy (7a).</a:t>
            </a:r>
          </a:p>
          <a:p>
            <a:r>
              <a:rPr lang="en-US" dirty="0"/>
              <a:t>And gather you as a righteous people, without spot</a:t>
            </a:r>
          </a:p>
          <a:p>
            <a:r>
              <a:rPr lang="en-US" dirty="0"/>
              <a:t>I commanded you should go to the Ohio</a:t>
            </a:r>
          </a:p>
          <a:p>
            <a:r>
              <a:rPr lang="en-US" dirty="0"/>
              <a:t>To give you my law (7b).</a:t>
            </a:r>
          </a:p>
          <a:p>
            <a:pPr lvl="1"/>
            <a:r>
              <a:rPr lang="en-US" dirty="0"/>
              <a:t>D&amp;C 42</a:t>
            </a:r>
          </a:p>
        </p:txBody>
      </p:sp>
      <p:sp>
        <p:nvSpPr>
          <p:cNvPr id="6" name="Date Placeholder 5">
            <a:extLst>
              <a:ext uri="{FF2B5EF4-FFF2-40B4-BE49-F238E27FC236}">
                <a16:creationId xmlns:a16="http://schemas.microsoft.com/office/drawing/2014/main" id="{1678ECF5-50D3-ED85-8D13-47B2989EBC80}"/>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D3578879-3F84-0D07-FE34-D72EB8DC4CFA}"/>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48CEDCAF-0410-0A44-7F66-D86AC64DF635}"/>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29</a:t>
            </a:fld>
            <a:endParaRPr kumimoji="0" lang="en-US" dirty="0"/>
          </a:p>
        </p:txBody>
      </p:sp>
    </p:spTree>
    <p:extLst>
      <p:ext uri="{BB962C8B-B14F-4D97-AF65-F5344CB8AC3E}">
        <p14:creationId xmlns:p14="http://schemas.microsoft.com/office/powerpoint/2010/main" val="13664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87287" y="1527048"/>
            <a:ext cx="11832115" cy="4572000"/>
          </a:xfrm>
        </p:spPr>
        <p:txBody>
          <a:bodyPr>
            <a:normAutofit/>
          </a:bodyPr>
          <a:lstStyle/>
          <a:p>
            <a:r>
              <a:rPr lang="en-US" dirty="0"/>
              <a:t>Prepare us by warning and instruction.</a:t>
            </a:r>
          </a:p>
          <a:p>
            <a:r>
              <a:rPr lang="en-US" dirty="0"/>
              <a:t>Purify us through the atonement and his character by repentance and teaching us to be obedient.</a:t>
            </a:r>
          </a:p>
          <a:p>
            <a:r>
              <a:rPr lang="en-US" dirty="0"/>
              <a:t>The Lord has arranged for our preservation.</a:t>
            </a:r>
          </a:p>
          <a:p>
            <a:r>
              <a:rPr lang="en-US" dirty="0"/>
              <a:t>From what are we preserved?</a:t>
            </a:r>
          </a:p>
          <a:p>
            <a:r>
              <a:rPr lang="en-US" dirty="0"/>
              <a:t>In what ways are we preserved?</a:t>
            </a:r>
          </a:p>
        </p:txBody>
      </p:sp>
      <p:sp>
        <p:nvSpPr>
          <p:cNvPr id="6" name="Date Placeholder 5">
            <a:extLst>
              <a:ext uri="{FF2B5EF4-FFF2-40B4-BE49-F238E27FC236}">
                <a16:creationId xmlns:a16="http://schemas.microsoft.com/office/drawing/2014/main" id="{9564A505-1D3A-72D1-04DE-B26932DEB4AA}"/>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0BC5B750-C11B-0BC3-9AED-ED0754DF8F90}"/>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E8C48151-6ABE-37D1-746A-F25B94D36291}"/>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a:t>
            </a:fld>
            <a:endParaRPr kumimoji="0" lang="en-US" dirty="0"/>
          </a:p>
        </p:txBody>
      </p:sp>
    </p:spTree>
    <p:extLst>
      <p:ext uri="{BB962C8B-B14F-4D97-AF65-F5344CB8AC3E}">
        <p14:creationId xmlns:p14="http://schemas.microsoft.com/office/powerpoint/2010/main" val="301380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209319" y="1527048"/>
            <a:ext cx="11788049" cy="4877936"/>
          </a:xfrm>
        </p:spPr>
        <p:txBody>
          <a:bodyPr>
            <a:normAutofit/>
          </a:bodyPr>
          <a:lstStyle/>
          <a:p>
            <a:r>
              <a:rPr lang="en-US" dirty="0"/>
              <a:t>Covenant is the tool of God</a:t>
            </a:r>
          </a:p>
          <a:p>
            <a:r>
              <a:rPr lang="en-US" dirty="0"/>
              <a:t>It is the means by which God grants us agency.</a:t>
            </a:r>
          </a:p>
          <a:p>
            <a:r>
              <a:rPr lang="en-US" dirty="0"/>
              <a:t>It is the means of our relationship with him.</a:t>
            </a:r>
          </a:p>
          <a:p>
            <a:r>
              <a:rPr lang="en-US" dirty="0"/>
              <a:t>Covenants provide for judgment.</a:t>
            </a:r>
          </a:p>
          <a:p>
            <a:pPr lvl="1"/>
            <a:r>
              <a:rPr lang="en-US" dirty="0"/>
              <a:t>D&amp;C 85:8</a:t>
            </a:r>
          </a:p>
          <a:p>
            <a:pPr lvl="1"/>
            <a:r>
              <a:rPr lang="en-US" dirty="0"/>
              <a:t>For blessing and for punishment.</a:t>
            </a:r>
          </a:p>
        </p:txBody>
      </p:sp>
      <p:sp>
        <p:nvSpPr>
          <p:cNvPr id="4" name="Date Placeholder 3">
            <a:extLst>
              <a:ext uri="{FF2B5EF4-FFF2-40B4-BE49-F238E27FC236}">
                <a16:creationId xmlns:a16="http://schemas.microsoft.com/office/drawing/2014/main" id="{159C28B4-0892-91ED-6F95-4858B74D5208}"/>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78103C-CF6C-4420-A3CA-ABC22DAC2D0D}"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t>8/3/2023</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FCA8D787-4988-3C06-385C-178888E44E8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rPr>
              <a:t>Gary R. Whiting</a:t>
            </a:r>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41B91020-0A6D-8A7E-A1A1-9587AF0EC895}"/>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30</a:t>
            </a:fld>
            <a:endParaRPr kumimoji="0" lang="en-US" dirty="0"/>
          </a:p>
        </p:txBody>
      </p:sp>
    </p:spTree>
    <p:extLst>
      <p:ext uri="{BB962C8B-B14F-4D97-AF65-F5344CB8AC3E}">
        <p14:creationId xmlns:p14="http://schemas.microsoft.com/office/powerpoint/2010/main" val="201050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87287" y="1527048"/>
            <a:ext cx="11821099" cy="4877936"/>
          </a:xfrm>
        </p:spPr>
        <p:txBody>
          <a:bodyPr>
            <a:normAutofit/>
          </a:bodyPr>
          <a:lstStyle/>
          <a:p>
            <a:r>
              <a:rPr lang="en-US" dirty="0"/>
              <a:t>Highlights the power of God’s word as stipulations of the covenant.</a:t>
            </a:r>
          </a:p>
          <a:p>
            <a:r>
              <a:rPr lang="en-US" dirty="0"/>
              <a:t>The power to become the sons and daughters of God.</a:t>
            </a:r>
          </a:p>
          <a:p>
            <a:r>
              <a:rPr lang="en-US" dirty="0"/>
              <a:t>The commandment to flee Babylon.</a:t>
            </a:r>
          </a:p>
          <a:p>
            <a:r>
              <a:rPr lang="en-US" dirty="0"/>
              <a:t>Say nothing but repentance to this generation.</a:t>
            </a:r>
          </a:p>
          <a:p>
            <a:endParaRPr lang="en-US" dirty="0"/>
          </a:p>
        </p:txBody>
      </p:sp>
      <p:sp>
        <p:nvSpPr>
          <p:cNvPr id="6" name="Date Placeholder 5">
            <a:extLst>
              <a:ext uri="{FF2B5EF4-FFF2-40B4-BE49-F238E27FC236}">
                <a16:creationId xmlns:a16="http://schemas.microsoft.com/office/drawing/2014/main" id="{1678ECF5-50D3-ED85-8D13-47B2989EBC80}"/>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D3578879-3F84-0D07-FE34-D72EB8DC4CFA}"/>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48CEDCAF-0410-0A44-7F66-D86AC64DF635}"/>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31</a:t>
            </a:fld>
            <a:endParaRPr kumimoji="0" lang="en-US" dirty="0"/>
          </a:p>
        </p:txBody>
      </p:sp>
    </p:spTree>
    <p:extLst>
      <p:ext uri="{BB962C8B-B14F-4D97-AF65-F5344CB8AC3E}">
        <p14:creationId xmlns:p14="http://schemas.microsoft.com/office/powerpoint/2010/main" val="248146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D&amp;C 108:2b-c</a:t>
            </a:r>
          </a:p>
        </p:txBody>
      </p:sp>
      <p:sp>
        <p:nvSpPr>
          <p:cNvPr id="4" name="TextBox 3"/>
          <p:cNvSpPr txBox="1"/>
          <p:nvPr/>
        </p:nvSpPr>
        <p:spPr>
          <a:xfrm>
            <a:off x="228600" y="1524000"/>
            <a:ext cx="11734800" cy="3539430"/>
          </a:xfrm>
          <a:prstGeom prst="rect">
            <a:avLst/>
          </a:prstGeom>
          <a:noFill/>
        </p:spPr>
        <p:txBody>
          <a:bodyPr wrap="square" rtlCol="0">
            <a:spAutoFit/>
          </a:bodyPr>
          <a:lstStyle/>
          <a:p>
            <a:pPr lvl="0">
              <a:defRPr/>
            </a:pPr>
            <a:r>
              <a:rPr kumimoji="0" lang="en-US" sz="3200" b="1" i="0" u="none" strike="noStrike" kern="1200" cap="none" spc="0" normalizeH="0" baseline="0" noProof="0" dirty="0">
                <a:ln>
                  <a:noFill/>
                </a:ln>
                <a:solidFill>
                  <a:srgbClr val="0033CC"/>
                </a:solidFill>
                <a:effectLst/>
                <a:uLnTx/>
                <a:uFillTx/>
                <a:latin typeface="Georgia"/>
                <a:ea typeface="+mn-ea"/>
                <a:cs typeface="+mn-cs"/>
              </a:rPr>
              <a:t>Go ye out from Babylon</a:t>
            </a:r>
            <a:r>
              <a:rPr kumimoji="0" lang="en-US" sz="3200" b="0" i="0" u="none" strike="noStrike" kern="1200" cap="none" spc="0" normalizeH="0" baseline="0" noProof="0" dirty="0">
                <a:ln>
                  <a:noFill/>
                </a:ln>
                <a:solidFill>
                  <a:srgbClr val="0033CC"/>
                </a:solidFill>
                <a:effectLst/>
                <a:uLnTx/>
                <a:uFillTx/>
                <a:latin typeface="Georgia"/>
                <a:ea typeface="+mn-ea"/>
                <a:cs typeface="+mn-cs"/>
              </a:rPr>
              <a:t>. Be ye clean that bear the vessels of the Lord. Call your solemn assemblies, and speak often one to another. And let every man call upon the name of the Lord; yea, verily I say unto you again, The time has come when the voice of the Lord is unto you, </a:t>
            </a:r>
            <a:r>
              <a:rPr kumimoji="0" lang="en-US" sz="3200" b="1" i="0" u="none" strike="noStrike" kern="1200" cap="none" spc="0" normalizeH="0" baseline="0" noProof="0" dirty="0">
                <a:ln>
                  <a:noFill/>
                </a:ln>
                <a:solidFill>
                  <a:srgbClr val="0033CC"/>
                </a:solidFill>
                <a:effectLst/>
                <a:uLnTx/>
                <a:uFillTx/>
                <a:latin typeface="Georgia"/>
                <a:ea typeface="+mn-ea"/>
                <a:cs typeface="+mn-cs"/>
              </a:rPr>
              <a:t>Go ye out of Babylon; gather ye out from among the nations, from the four winds, from one end of heaven to the other</a:t>
            </a:r>
            <a:r>
              <a:rPr kumimoji="0" lang="en-US" sz="3200" b="0" i="0" u="none" strike="noStrike" kern="1200" cap="none" spc="0" normalizeH="0" baseline="0" noProof="0" dirty="0">
                <a:ln>
                  <a:noFill/>
                </a:ln>
                <a:solidFill>
                  <a:srgbClr val="0033CC"/>
                </a:solidFill>
                <a:effectLst/>
                <a:uLnTx/>
                <a:uFillTx/>
                <a:latin typeface="Georgia"/>
                <a:ea typeface="+mn-ea"/>
                <a:cs typeface="+mn-cs"/>
              </a:rPr>
              <a:t>.</a:t>
            </a:r>
          </a:p>
        </p:txBody>
      </p:sp>
      <p:sp>
        <p:nvSpPr>
          <p:cNvPr id="3" name="Date Placeholder 2">
            <a:extLst>
              <a:ext uri="{FF2B5EF4-FFF2-40B4-BE49-F238E27FC236}">
                <a16:creationId xmlns:a16="http://schemas.microsoft.com/office/drawing/2014/main" id="{D63FD707-8442-9442-35DD-E1BD3A7EF4DC}"/>
              </a:ext>
            </a:extLst>
          </p:cNvPr>
          <p:cNvSpPr>
            <a:spLocks noGrp="1"/>
          </p:cNvSpPr>
          <p:nvPr>
            <p:ph type="dt" sz="half" idx="10"/>
          </p:nvPr>
        </p:nvSpPr>
        <p:spPr/>
        <p:txBody>
          <a:bodyPr/>
          <a:lstStyle/>
          <a:p>
            <a:pPr eaLnBrk="1" latinLnBrk="0" hangingPunct="1"/>
            <a:fld id="{AACC7FC8-444A-4FD6-9B9D-5C4E86D18BE5}" type="datetime1">
              <a:rPr lang="en-US" smtClean="0"/>
              <a:t>8/3/2023</a:t>
            </a:fld>
            <a:endParaRPr lang="en-US"/>
          </a:p>
        </p:txBody>
      </p:sp>
      <p:sp>
        <p:nvSpPr>
          <p:cNvPr id="5" name="Footer Placeholder 4">
            <a:extLst>
              <a:ext uri="{FF2B5EF4-FFF2-40B4-BE49-F238E27FC236}">
                <a16:creationId xmlns:a16="http://schemas.microsoft.com/office/drawing/2014/main" id="{0076CE9D-AF84-9E4B-F1A9-76570FA4EC99}"/>
              </a:ext>
            </a:extLst>
          </p:cNvPr>
          <p:cNvSpPr>
            <a:spLocks noGrp="1"/>
          </p:cNvSpPr>
          <p:nvPr>
            <p:ph type="ftr" sz="quarter" idx="11"/>
          </p:nvPr>
        </p:nvSpPr>
        <p:spPr/>
        <p:txBody>
          <a:bodyPr/>
          <a:lstStyle/>
          <a:p>
            <a:r>
              <a:rPr kumimoji="0" lang="en-US" dirty="0"/>
              <a:t>Gary R. Whiting</a:t>
            </a:r>
          </a:p>
        </p:txBody>
      </p:sp>
      <p:sp>
        <p:nvSpPr>
          <p:cNvPr id="6" name="Slide Number Placeholder 5">
            <a:extLst>
              <a:ext uri="{FF2B5EF4-FFF2-40B4-BE49-F238E27FC236}">
                <a16:creationId xmlns:a16="http://schemas.microsoft.com/office/drawing/2014/main" id="{36BD93D2-11B7-BDFD-CEC2-3A54FF60053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32</a:t>
            </a:fld>
            <a:endParaRPr kumimoji="0" lang="en-US" dirty="0"/>
          </a:p>
        </p:txBody>
      </p:sp>
    </p:spTree>
    <p:extLst>
      <p:ext uri="{BB962C8B-B14F-4D97-AF65-F5344CB8AC3E}">
        <p14:creationId xmlns:p14="http://schemas.microsoft.com/office/powerpoint/2010/main" val="4270401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D&amp;C 108:4b</a:t>
            </a:r>
          </a:p>
        </p:txBody>
      </p:sp>
      <p:sp>
        <p:nvSpPr>
          <p:cNvPr id="4" name="TextBox 3"/>
          <p:cNvSpPr txBox="1"/>
          <p:nvPr/>
        </p:nvSpPr>
        <p:spPr>
          <a:xfrm>
            <a:off x="228600" y="1524000"/>
            <a:ext cx="11734800" cy="2062103"/>
          </a:xfrm>
          <a:prstGeom prst="rect">
            <a:avLst/>
          </a:prstGeom>
          <a:noFill/>
        </p:spPr>
        <p:txBody>
          <a:bodyPr wrap="square" rtlCol="0">
            <a:spAutoFit/>
          </a:bodyPr>
          <a:lstStyle/>
          <a:p>
            <a:pPr lvl="0">
              <a:defRPr/>
            </a:pPr>
            <a:r>
              <a:rPr kumimoji="0" lang="en-US" sz="3200" b="0" i="0" u="none" strike="noStrike" kern="1200" cap="none" spc="0" normalizeH="0" baseline="0" noProof="0" dirty="0">
                <a:ln>
                  <a:noFill/>
                </a:ln>
                <a:solidFill>
                  <a:srgbClr val="0033CC"/>
                </a:solidFill>
                <a:effectLst/>
                <a:uLnTx/>
                <a:uFillTx/>
                <a:latin typeface="Georgia"/>
                <a:ea typeface="+mn-ea"/>
                <a:cs typeface="+mn-cs"/>
              </a:rPr>
              <a:t>And let them who be of Judah, </a:t>
            </a:r>
            <a:r>
              <a:rPr kumimoji="0" lang="en-US" sz="3200" b="1" i="0" u="none" strike="noStrike" kern="1200" cap="none" spc="0" normalizeH="0" baseline="0" noProof="0" dirty="0">
                <a:ln>
                  <a:noFill/>
                </a:ln>
                <a:solidFill>
                  <a:srgbClr val="0033CC"/>
                </a:solidFill>
                <a:effectLst/>
                <a:uLnTx/>
                <a:uFillTx/>
                <a:latin typeface="Georgia"/>
                <a:ea typeface="+mn-ea"/>
                <a:cs typeface="+mn-cs"/>
              </a:rPr>
              <a:t>flee unto Jerusalem</a:t>
            </a:r>
            <a:r>
              <a:rPr kumimoji="0" lang="en-US" sz="3200" b="0" i="0" u="none" strike="noStrike" kern="1200" cap="none" spc="0" normalizeH="0" baseline="0" noProof="0" dirty="0">
                <a:ln>
                  <a:noFill/>
                </a:ln>
                <a:solidFill>
                  <a:srgbClr val="0033CC"/>
                </a:solidFill>
                <a:effectLst/>
                <a:uLnTx/>
                <a:uFillTx/>
                <a:latin typeface="Georgia"/>
                <a:ea typeface="+mn-ea"/>
                <a:cs typeface="+mn-cs"/>
              </a:rPr>
              <a:t>, unto the mountains of the Lord's house. </a:t>
            </a:r>
            <a:r>
              <a:rPr kumimoji="0" lang="en-US" sz="3200" b="1" i="0" u="none" strike="noStrike" kern="1200" cap="none" spc="0" normalizeH="0" baseline="0" noProof="0" dirty="0">
                <a:ln>
                  <a:noFill/>
                </a:ln>
                <a:solidFill>
                  <a:srgbClr val="0033CC"/>
                </a:solidFill>
                <a:effectLst/>
                <a:uLnTx/>
                <a:uFillTx/>
                <a:latin typeface="Georgia"/>
                <a:ea typeface="+mn-ea"/>
                <a:cs typeface="+mn-cs"/>
              </a:rPr>
              <a:t>Go ye out from among the nations, even from Babylon, from the midst of wickedness, which is spiritual Babylon</a:t>
            </a:r>
            <a:r>
              <a:rPr kumimoji="0" lang="en-US" sz="3200" b="0" i="0" u="none" strike="noStrike" kern="1200" cap="none" spc="0" normalizeH="0" baseline="0" noProof="0" dirty="0">
                <a:ln>
                  <a:noFill/>
                </a:ln>
                <a:solidFill>
                  <a:srgbClr val="0033CC"/>
                </a:solidFill>
                <a:effectLst/>
                <a:uLnTx/>
                <a:uFillTx/>
                <a:latin typeface="Georgia"/>
                <a:ea typeface="+mn-ea"/>
                <a:cs typeface="+mn-cs"/>
              </a:rPr>
              <a:t>.</a:t>
            </a:r>
          </a:p>
        </p:txBody>
      </p:sp>
      <p:sp>
        <p:nvSpPr>
          <p:cNvPr id="3" name="Date Placeholder 2">
            <a:extLst>
              <a:ext uri="{FF2B5EF4-FFF2-40B4-BE49-F238E27FC236}">
                <a16:creationId xmlns:a16="http://schemas.microsoft.com/office/drawing/2014/main" id="{D63FD707-8442-9442-35DD-E1BD3A7EF4DC}"/>
              </a:ext>
            </a:extLst>
          </p:cNvPr>
          <p:cNvSpPr>
            <a:spLocks noGrp="1"/>
          </p:cNvSpPr>
          <p:nvPr>
            <p:ph type="dt" sz="half" idx="10"/>
          </p:nvPr>
        </p:nvSpPr>
        <p:spPr/>
        <p:txBody>
          <a:bodyPr/>
          <a:lstStyle/>
          <a:p>
            <a:pPr eaLnBrk="1" latinLnBrk="0" hangingPunct="1"/>
            <a:fld id="{AACC7FC8-444A-4FD6-9B9D-5C4E86D18BE5}" type="datetime1">
              <a:rPr lang="en-US" smtClean="0"/>
              <a:t>8/3/2023</a:t>
            </a:fld>
            <a:endParaRPr lang="en-US"/>
          </a:p>
        </p:txBody>
      </p:sp>
      <p:sp>
        <p:nvSpPr>
          <p:cNvPr id="5" name="Footer Placeholder 4">
            <a:extLst>
              <a:ext uri="{FF2B5EF4-FFF2-40B4-BE49-F238E27FC236}">
                <a16:creationId xmlns:a16="http://schemas.microsoft.com/office/drawing/2014/main" id="{0076CE9D-AF84-9E4B-F1A9-76570FA4EC99}"/>
              </a:ext>
            </a:extLst>
          </p:cNvPr>
          <p:cNvSpPr>
            <a:spLocks noGrp="1"/>
          </p:cNvSpPr>
          <p:nvPr>
            <p:ph type="ftr" sz="quarter" idx="11"/>
          </p:nvPr>
        </p:nvSpPr>
        <p:spPr/>
        <p:txBody>
          <a:bodyPr/>
          <a:lstStyle/>
          <a:p>
            <a:r>
              <a:rPr kumimoji="0" lang="en-US" dirty="0"/>
              <a:t>Gary R. Whiting</a:t>
            </a:r>
          </a:p>
        </p:txBody>
      </p:sp>
      <p:sp>
        <p:nvSpPr>
          <p:cNvPr id="6" name="Slide Number Placeholder 5">
            <a:extLst>
              <a:ext uri="{FF2B5EF4-FFF2-40B4-BE49-F238E27FC236}">
                <a16:creationId xmlns:a16="http://schemas.microsoft.com/office/drawing/2014/main" id="{36BD93D2-11B7-BDFD-CEC2-3A54FF60053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33</a:t>
            </a:fld>
            <a:endParaRPr kumimoji="0" lang="en-US" dirty="0"/>
          </a:p>
        </p:txBody>
      </p:sp>
    </p:spTree>
    <p:extLst>
      <p:ext uri="{BB962C8B-B14F-4D97-AF65-F5344CB8AC3E}">
        <p14:creationId xmlns:p14="http://schemas.microsoft.com/office/powerpoint/2010/main" val="4094586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D&amp;C 35:2a-b</a:t>
            </a:r>
          </a:p>
        </p:txBody>
      </p:sp>
      <p:sp>
        <p:nvSpPr>
          <p:cNvPr id="4" name="TextBox 3"/>
          <p:cNvSpPr txBox="1"/>
          <p:nvPr/>
        </p:nvSpPr>
        <p:spPr>
          <a:xfrm>
            <a:off x="228600" y="1524000"/>
            <a:ext cx="11734800" cy="4031873"/>
          </a:xfrm>
          <a:prstGeom prst="rect">
            <a:avLst/>
          </a:prstGeom>
          <a:noFill/>
        </p:spPr>
        <p:txBody>
          <a:bodyPr wrap="square" rtlCol="0">
            <a:spAutoFit/>
          </a:bodyPr>
          <a:lstStyle/>
          <a:p>
            <a:pPr lvl="0">
              <a:defRPr/>
            </a:pPr>
            <a:r>
              <a:rPr kumimoji="0" lang="en-US" sz="3200" b="0" i="0" u="none" strike="noStrike" kern="1200" cap="none" spc="0" normalizeH="0" baseline="0" noProof="0" dirty="0">
                <a:ln>
                  <a:noFill/>
                </a:ln>
                <a:solidFill>
                  <a:srgbClr val="0033CC"/>
                </a:solidFill>
                <a:effectLst/>
                <a:uLnTx/>
                <a:uFillTx/>
                <a:latin typeface="Georgia"/>
                <a:ea typeface="+mn-ea"/>
                <a:cs typeface="+mn-cs"/>
              </a:rPr>
              <a:t>And now this calling and commandment give I unto you concerning </a:t>
            </a:r>
            <a:r>
              <a:rPr kumimoji="0" lang="en-US" sz="3200" b="1" i="0" u="none" strike="noStrike" kern="1200" cap="none" spc="0" normalizeH="0" baseline="0" noProof="0" dirty="0">
                <a:ln>
                  <a:noFill/>
                </a:ln>
                <a:solidFill>
                  <a:srgbClr val="0033CC"/>
                </a:solidFill>
                <a:effectLst/>
                <a:uLnTx/>
                <a:uFillTx/>
                <a:latin typeface="Georgia"/>
                <a:ea typeface="+mn-ea"/>
                <a:cs typeface="+mn-cs"/>
              </a:rPr>
              <a:t>all men</a:t>
            </a:r>
            <a:r>
              <a:rPr kumimoji="0" lang="en-US" sz="3200" b="0" i="0" u="none" strike="noStrike" kern="1200" cap="none" spc="0" normalizeH="0" baseline="0" noProof="0" dirty="0">
                <a:ln>
                  <a:noFill/>
                </a:ln>
                <a:solidFill>
                  <a:srgbClr val="0033CC"/>
                </a:solidFill>
                <a:effectLst/>
                <a:uLnTx/>
                <a:uFillTx/>
                <a:latin typeface="Georgia"/>
                <a:ea typeface="+mn-ea"/>
                <a:cs typeface="+mn-cs"/>
              </a:rPr>
              <a:t>, that as many as shall come before my servants Sidney Rigdon and Joseph Smith, Jr., embracing this calling and commandment, shall be ordained and sent forth to preach the everlasting gospel among the nations, crying </a:t>
            </a:r>
            <a:r>
              <a:rPr kumimoji="0" lang="en-US" sz="3200" b="0" i="0" u="sng" strike="noStrike" kern="1200" cap="none" spc="0" normalizeH="0" baseline="0" noProof="0" dirty="0">
                <a:ln>
                  <a:noFill/>
                </a:ln>
                <a:solidFill>
                  <a:srgbClr val="0033CC"/>
                </a:solidFill>
                <a:effectLst/>
                <a:uLnTx/>
                <a:uFillTx/>
                <a:latin typeface="Georgia"/>
                <a:ea typeface="+mn-ea"/>
                <a:cs typeface="+mn-cs"/>
              </a:rPr>
              <a:t>repentance</a:t>
            </a:r>
            <a:r>
              <a:rPr kumimoji="0" lang="en-US" sz="3200" b="0" i="0" u="none" strike="noStrike" kern="1200" cap="none" spc="0" normalizeH="0" baseline="0" noProof="0" dirty="0">
                <a:ln>
                  <a:noFill/>
                </a:ln>
                <a:solidFill>
                  <a:srgbClr val="0033CC"/>
                </a:solidFill>
                <a:effectLst/>
                <a:uLnTx/>
                <a:uFillTx/>
                <a:latin typeface="Georgia"/>
                <a:ea typeface="+mn-ea"/>
                <a:cs typeface="+mn-cs"/>
              </a:rPr>
              <a:t>, saying, </a:t>
            </a:r>
            <a:r>
              <a:rPr kumimoji="0" lang="en-US" sz="3200" b="1" i="0" u="none" strike="noStrike" kern="1200" cap="none" spc="0" normalizeH="0" baseline="0" noProof="0" dirty="0">
                <a:ln>
                  <a:noFill/>
                </a:ln>
                <a:solidFill>
                  <a:srgbClr val="0033CC"/>
                </a:solidFill>
                <a:effectLst/>
                <a:uLnTx/>
                <a:uFillTx/>
                <a:latin typeface="Georgia"/>
                <a:ea typeface="+mn-ea"/>
                <a:cs typeface="+mn-cs"/>
              </a:rPr>
              <a:t>Save yourselves from this untoward generation, and come forth out of the fire, hating even the garments spotted with the flesh</a:t>
            </a:r>
            <a:r>
              <a:rPr kumimoji="0" lang="en-US" sz="3200" b="0" i="0" u="none" strike="noStrike" kern="1200" cap="none" spc="0" normalizeH="0" baseline="0" noProof="0" dirty="0">
                <a:ln>
                  <a:noFill/>
                </a:ln>
                <a:solidFill>
                  <a:srgbClr val="0033CC"/>
                </a:solidFill>
                <a:effectLst/>
                <a:uLnTx/>
                <a:uFillTx/>
                <a:latin typeface="Georgia"/>
                <a:ea typeface="+mn-ea"/>
                <a:cs typeface="+mn-cs"/>
              </a:rPr>
              <a:t>.</a:t>
            </a:r>
          </a:p>
        </p:txBody>
      </p:sp>
      <p:sp>
        <p:nvSpPr>
          <p:cNvPr id="3" name="Date Placeholder 2">
            <a:extLst>
              <a:ext uri="{FF2B5EF4-FFF2-40B4-BE49-F238E27FC236}">
                <a16:creationId xmlns:a16="http://schemas.microsoft.com/office/drawing/2014/main" id="{D63FD707-8442-9442-35DD-E1BD3A7EF4DC}"/>
              </a:ext>
            </a:extLst>
          </p:cNvPr>
          <p:cNvSpPr>
            <a:spLocks noGrp="1"/>
          </p:cNvSpPr>
          <p:nvPr>
            <p:ph type="dt" sz="half" idx="10"/>
          </p:nvPr>
        </p:nvSpPr>
        <p:spPr/>
        <p:txBody>
          <a:bodyPr/>
          <a:lstStyle/>
          <a:p>
            <a:pPr eaLnBrk="1" latinLnBrk="0" hangingPunct="1"/>
            <a:fld id="{AACC7FC8-444A-4FD6-9B9D-5C4E86D18BE5}" type="datetime1">
              <a:rPr lang="en-US" smtClean="0"/>
              <a:t>8/3/2023</a:t>
            </a:fld>
            <a:endParaRPr lang="en-US"/>
          </a:p>
        </p:txBody>
      </p:sp>
      <p:sp>
        <p:nvSpPr>
          <p:cNvPr id="5" name="Footer Placeholder 4">
            <a:extLst>
              <a:ext uri="{FF2B5EF4-FFF2-40B4-BE49-F238E27FC236}">
                <a16:creationId xmlns:a16="http://schemas.microsoft.com/office/drawing/2014/main" id="{0076CE9D-AF84-9E4B-F1A9-76570FA4EC99}"/>
              </a:ext>
            </a:extLst>
          </p:cNvPr>
          <p:cNvSpPr>
            <a:spLocks noGrp="1"/>
          </p:cNvSpPr>
          <p:nvPr>
            <p:ph type="ftr" sz="quarter" idx="11"/>
          </p:nvPr>
        </p:nvSpPr>
        <p:spPr/>
        <p:txBody>
          <a:bodyPr/>
          <a:lstStyle/>
          <a:p>
            <a:r>
              <a:rPr kumimoji="0" lang="en-US" dirty="0"/>
              <a:t>Gary R. Whiting</a:t>
            </a:r>
          </a:p>
        </p:txBody>
      </p:sp>
      <p:sp>
        <p:nvSpPr>
          <p:cNvPr id="6" name="Slide Number Placeholder 5">
            <a:extLst>
              <a:ext uri="{FF2B5EF4-FFF2-40B4-BE49-F238E27FC236}">
                <a16:creationId xmlns:a16="http://schemas.microsoft.com/office/drawing/2014/main" id="{36BD93D2-11B7-BDFD-CEC2-3A54FF60053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34</a:t>
            </a:fld>
            <a:endParaRPr kumimoji="0" lang="en-US" dirty="0"/>
          </a:p>
        </p:txBody>
      </p:sp>
    </p:spTree>
    <p:extLst>
      <p:ext uri="{BB962C8B-B14F-4D97-AF65-F5344CB8AC3E}">
        <p14:creationId xmlns:p14="http://schemas.microsoft.com/office/powerpoint/2010/main" val="3596595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25000">
              <a:schemeClr val="tx1"/>
            </a:gs>
            <a:gs pos="6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89274C9-9B48-D0FD-7723-12BEA0268C8B}"/>
              </a:ext>
            </a:extLst>
          </p:cNvPr>
          <p:cNvSpPr>
            <a:spLocks noGrp="1"/>
          </p:cNvSpPr>
          <p:nvPr>
            <p:ph type="dt" sz="half" idx="10"/>
          </p:nvPr>
        </p:nvSpPr>
        <p:spPr/>
        <p:txBody>
          <a:bodyPr/>
          <a:lstStyle/>
          <a:p>
            <a:pPr eaLnBrk="1" latinLnBrk="0" hangingPunct="1"/>
            <a:r>
              <a:rPr lang="en-US"/>
              <a:t>6/11/2023</a:t>
            </a:r>
          </a:p>
        </p:txBody>
      </p:sp>
      <p:sp>
        <p:nvSpPr>
          <p:cNvPr id="4" name="Footer Placeholder 3">
            <a:extLst>
              <a:ext uri="{FF2B5EF4-FFF2-40B4-BE49-F238E27FC236}">
                <a16:creationId xmlns:a16="http://schemas.microsoft.com/office/drawing/2014/main" id="{387DA36D-DDBD-2391-E28F-A6895C30B5E1}"/>
              </a:ext>
            </a:extLst>
          </p:cNvPr>
          <p:cNvSpPr>
            <a:spLocks noGrp="1"/>
          </p:cNvSpPr>
          <p:nvPr>
            <p:ph type="ftr" sz="quarter" idx="11"/>
          </p:nvPr>
        </p:nvSpPr>
        <p:spPr/>
        <p:txBody>
          <a:bodyPr/>
          <a:lstStyle/>
          <a:p>
            <a:r>
              <a:rPr kumimoji="0" lang="en-US"/>
              <a:t>Gary R. Whiting</a:t>
            </a:r>
            <a:endParaRPr kumimoji="0" lang="en-US" dirty="0"/>
          </a:p>
        </p:txBody>
      </p:sp>
      <p:sp>
        <p:nvSpPr>
          <p:cNvPr id="5" name="Slide Number Placeholder 4">
            <a:extLst>
              <a:ext uri="{FF2B5EF4-FFF2-40B4-BE49-F238E27FC236}">
                <a16:creationId xmlns:a16="http://schemas.microsoft.com/office/drawing/2014/main" id="{2970177F-AADA-1134-C893-EA5C73BF42C2}"/>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35</a:t>
            </a:fld>
            <a:endParaRPr kumimoji="0" lang="en-US" dirty="0"/>
          </a:p>
        </p:txBody>
      </p:sp>
      <p:pic>
        <p:nvPicPr>
          <p:cNvPr id="6" name="Picture 5">
            <a:extLst>
              <a:ext uri="{FF2B5EF4-FFF2-40B4-BE49-F238E27FC236}">
                <a16:creationId xmlns:a16="http://schemas.microsoft.com/office/drawing/2014/main" id="{511A713F-8366-2A57-9BEF-91B9DB136941}"/>
              </a:ext>
            </a:extLst>
          </p:cNvPr>
          <p:cNvPicPr>
            <a:picLocks noChangeAspect="1"/>
          </p:cNvPicPr>
          <p:nvPr/>
        </p:nvPicPr>
        <p:blipFill>
          <a:blip r:embed="rId2"/>
          <a:stretch>
            <a:fillRect/>
          </a:stretch>
        </p:blipFill>
        <p:spPr>
          <a:xfrm>
            <a:off x="951244" y="0"/>
            <a:ext cx="10289512" cy="6858000"/>
          </a:xfrm>
          <a:prstGeom prst="rect">
            <a:avLst/>
          </a:prstGeom>
        </p:spPr>
      </p:pic>
    </p:spTree>
    <p:extLst>
      <p:ext uri="{BB962C8B-B14F-4D97-AF65-F5344CB8AC3E}">
        <p14:creationId xmlns:p14="http://schemas.microsoft.com/office/powerpoint/2010/main" val="567800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Revelation 18:2-4</a:t>
            </a:r>
          </a:p>
        </p:txBody>
      </p:sp>
      <p:sp>
        <p:nvSpPr>
          <p:cNvPr id="4" name="TextBox 3"/>
          <p:cNvSpPr txBox="1"/>
          <p:nvPr/>
        </p:nvSpPr>
        <p:spPr>
          <a:xfrm>
            <a:off x="228600" y="1524000"/>
            <a:ext cx="11734800" cy="4524315"/>
          </a:xfrm>
          <a:prstGeom prst="rect">
            <a:avLst/>
          </a:prstGeom>
          <a:noFill/>
        </p:spPr>
        <p:txBody>
          <a:bodyPr wrap="square" rtlCol="0">
            <a:spAutoFit/>
          </a:bodyPr>
          <a:lstStyle/>
          <a:p>
            <a:pPr lvl="0">
              <a:defRPr/>
            </a:pPr>
            <a:r>
              <a:rPr kumimoji="0" lang="en-US" sz="3200" b="0" i="0" u="none" strike="noStrike" kern="1200" cap="none" spc="0" normalizeH="0" baseline="0" noProof="0" dirty="0">
                <a:ln>
                  <a:noFill/>
                </a:ln>
                <a:solidFill>
                  <a:srgbClr val="0033CC"/>
                </a:solidFill>
                <a:effectLst/>
                <a:uLnTx/>
                <a:uFillTx/>
                <a:latin typeface="Georgia"/>
                <a:ea typeface="+mn-ea"/>
                <a:cs typeface="+mn-cs"/>
              </a:rPr>
              <a:t>… </a:t>
            </a:r>
            <a:r>
              <a:rPr kumimoji="0" lang="en-US" sz="3200" b="1" i="0" u="none" strike="noStrike" kern="1200" cap="none" spc="0" normalizeH="0" baseline="0" noProof="0" dirty="0">
                <a:ln>
                  <a:noFill/>
                </a:ln>
                <a:solidFill>
                  <a:srgbClr val="0033CC"/>
                </a:solidFill>
                <a:effectLst/>
                <a:uLnTx/>
                <a:uFillTx/>
                <a:latin typeface="Georgia"/>
                <a:ea typeface="+mn-ea"/>
                <a:cs typeface="+mn-cs"/>
              </a:rPr>
              <a:t>Babylon the great is fallen, is fallen</a:t>
            </a:r>
            <a:r>
              <a:rPr kumimoji="0" lang="en-US" sz="3200" b="0" i="0" u="none" strike="noStrike" kern="1200" cap="none" spc="0" normalizeH="0" baseline="0" noProof="0" dirty="0">
                <a:ln>
                  <a:noFill/>
                </a:ln>
                <a:solidFill>
                  <a:srgbClr val="0033CC"/>
                </a:solidFill>
                <a:effectLst/>
                <a:uLnTx/>
                <a:uFillTx/>
                <a:latin typeface="Georgia"/>
                <a:ea typeface="+mn-ea"/>
                <a:cs typeface="+mn-cs"/>
              </a:rPr>
              <a:t>, and is become the habitation of devils, and the hold of every foul spirit, and a cage of every unclean and hateful bird. For all nations have drunk of the wine of the wrath of her fornication, and the kings of the earth have committed fornication with her, and the merchants of the earth are waxed rich through the abundance of her delicacies. And I heard another voice from heaven, saying, </a:t>
            </a:r>
            <a:r>
              <a:rPr kumimoji="0" lang="en-US" sz="3200" b="1" i="0" u="none" strike="noStrike" kern="1200" cap="none" spc="0" normalizeH="0" baseline="0" noProof="0" dirty="0">
                <a:ln>
                  <a:noFill/>
                </a:ln>
                <a:solidFill>
                  <a:srgbClr val="0033CC"/>
                </a:solidFill>
                <a:effectLst/>
                <a:uLnTx/>
                <a:uFillTx/>
                <a:latin typeface="Georgia"/>
                <a:ea typeface="+mn-ea"/>
                <a:cs typeface="+mn-cs"/>
              </a:rPr>
              <a:t>Come out of her, my people, that ye be not partakers of her sins, and that ye receive not of her plagues</a:t>
            </a:r>
            <a:r>
              <a:rPr kumimoji="0" lang="en-US" sz="3200" b="0" i="0" u="none" strike="noStrike" kern="1200" cap="none" spc="0" normalizeH="0" baseline="0" noProof="0" dirty="0">
                <a:ln>
                  <a:noFill/>
                </a:ln>
                <a:solidFill>
                  <a:srgbClr val="0033CC"/>
                </a:solidFill>
                <a:effectLst/>
                <a:uLnTx/>
                <a:uFillTx/>
                <a:latin typeface="Georgia"/>
                <a:ea typeface="+mn-ea"/>
                <a:cs typeface="+mn-cs"/>
              </a:rPr>
              <a:t>.</a:t>
            </a:r>
          </a:p>
        </p:txBody>
      </p:sp>
      <p:sp>
        <p:nvSpPr>
          <p:cNvPr id="3" name="Date Placeholder 2">
            <a:extLst>
              <a:ext uri="{FF2B5EF4-FFF2-40B4-BE49-F238E27FC236}">
                <a16:creationId xmlns:a16="http://schemas.microsoft.com/office/drawing/2014/main" id="{D63FD707-8442-9442-35DD-E1BD3A7EF4DC}"/>
              </a:ext>
            </a:extLst>
          </p:cNvPr>
          <p:cNvSpPr>
            <a:spLocks noGrp="1"/>
          </p:cNvSpPr>
          <p:nvPr>
            <p:ph type="dt" sz="half" idx="10"/>
          </p:nvPr>
        </p:nvSpPr>
        <p:spPr/>
        <p:txBody>
          <a:bodyPr/>
          <a:lstStyle/>
          <a:p>
            <a:pPr eaLnBrk="1" latinLnBrk="0" hangingPunct="1"/>
            <a:fld id="{AACC7FC8-444A-4FD6-9B9D-5C4E86D18BE5}" type="datetime1">
              <a:rPr lang="en-US" smtClean="0"/>
              <a:t>8/3/2023</a:t>
            </a:fld>
            <a:endParaRPr lang="en-US"/>
          </a:p>
        </p:txBody>
      </p:sp>
      <p:sp>
        <p:nvSpPr>
          <p:cNvPr id="5" name="Footer Placeholder 4">
            <a:extLst>
              <a:ext uri="{FF2B5EF4-FFF2-40B4-BE49-F238E27FC236}">
                <a16:creationId xmlns:a16="http://schemas.microsoft.com/office/drawing/2014/main" id="{0076CE9D-AF84-9E4B-F1A9-76570FA4EC99}"/>
              </a:ext>
            </a:extLst>
          </p:cNvPr>
          <p:cNvSpPr>
            <a:spLocks noGrp="1"/>
          </p:cNvSpPr>
          <p:nvPr>
            <p:ph type="ftr" sz="quarter" idx="11"/>
          </p:nvPr>
        </p:nvSpPr>
        <p:spPr/>
        <p:txBody>
          <a:bodyPr/>
          <a:lstStyle/>
          <a:p>
            <a:r>
              <a:rPr kumimoji="0" lang="en-US" dirty="0"/>
              <a:t>Gary R. Whiting</a:t>
            </a:r>
          </a:p>
        </p:txBody>
      </p:sp>
      <p:sp>
        <p:nvSpPr>
          <p:cNvPr id="6" name="Slide Number Placeholder 5">
            <a:extLst>
              <a:ext uri="{FF2B5EF4-FFF2-40B4-BE49-F238E27FC236}">
                <a16:creationId xmlns:a16="http://schemas.microsoft.com/office/drawing/2014/main" id="{36BD93D2-11B7-BDFD-CEC2-3A54FF60053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36</a:t>
            </a:fld>
            <a:endParaRPr kumimoji="0" lang="en-US" dirty="0"/>
          </a:p>
        </p:txBody>
      </p:sp>
    </p:spTree>
    <p:extLst>
      <p:ext uri="{BB962C8B-B14F-4D97-AF65-F5344CB8AC3E}">
        <p14:creationId xmlns:p14="http://schemas.microsoft.com/office/powerpoint/2010/main" val="2173635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Alma 3:98-100</a:t>
            </a:r>
          </a:p>
        </p:txBody>
      </p:sp>
      <p:sp>
        <p:nvSpPr>
          <p:cNvPr id="4" name="TextBox 3"/>
          <p:cNvSpPr txBox="1"/>
          <p:nvPr/>
        </p:nvSpPr>
        <p:spPr>
          <a:xfrm>
            <a:off x="228600" y="1524000"/>
            <a:ext cx="11734800" cy="5016758"/>
          </a:xfrm>
          <a:prstGeom prst="rect">
            <a:avLst/>
          </a:prstGeom>
          <a:noFill/>
        </p:spPr>
        <p:txBody>
          <a:bodyPr wrap="square" rtlCol="0">
            <a:spAutoFit/>
          </a:bodyPr>
          <a:lstStyle/>
          <a:p>
            <a:pPr lvl="0">
              <a:defRPr/>
            </a:pPr>
            <a:r>
              <a:rPr kumimoji="0" lang="en-US" sz="3200" b="0" i="0" u="none" strike="noStrike" kern="1200" cap="none" spc="0" normalizeH="0" baseline="0" noProof="0" dirty="0">
                <a:ln>
                  <a:noFill/>
                </a:ln>
                <a:solidFill>
                  <a:srgbClr val="0033CC"/>
                </a:solidFill>
                <a:effectLst/>
                <a:uLnTx/>
                <a:uFillTx/>
                <a:latin typeface="Georgia"/>
                <a:ea typeface="+mn-ea"/>
                <a:cs typeface="+mn-cs"/>
              </a:rPr>
              <a:t>And now I say unto you, all you that are desirous to follow the voice of the good shepherd, </a:t>
            </a:r>
            <a:r>
              <a:rPr kumimoji="0" lang="en-US" sz="3200" b="1" i="0" u="none" strike="noStrike" kern="1200" cap="none" spc="0" normalizeH="0" baseline="0" noProof="0" dirty="0">
                <a:ln>
                  <a:noFill/>
                </a:ln>
                <a:solidFill>
                  <a:srgbClr val="0033CC"/>
                </a:solidFill>
                <a:effectLst/>
                <a:uLnTx/>
                <a:uFillTx/>
                <a:latin typeface="Georgia"/>
                <a:ea typeface="+mn-ea"/>
                <a:cs typeface="+mn-cs"/>
              </a:rPr>
              <a:t>come ye out from the wicked, and be ye separate, and touch not their unclean things</a:t>
            </a:r>
            <a:r>
              <a:rPr kumimoji="0" lang="en-US" sz="3200" b="0" i="0" u="none" strike="noStrike" kern="1200" cap="none" spc="0" normalizeH="0" baseline="0" noProof="0" dirty="0">
                <a:ln>
                  <a:noFill/>
                </a:ln>
                <a:solidFill>
                  <a:srgbClr val="0033CC"/>
                </a:solidFill>
                <a:effectLst/>
                <a:uLnTx/>
                <a:uFillTx/>
                <a:latin typeface="Georgia"/>
                <a:ea typeface="+mn-ea"/>
                <a:cs typeface="+mn-cs"/>
              </a:rPr>
              <a:t>; And behold, their names shall be blotted out, that the names of the wicked shall not be numbered among the names of the righteous, that the word of God may be fulfilled, which saith, The names of the wicked shall not be mingled with the names of my people. For the names of the righteous shall be written in the book of life; and unto them will I grant an inheritance at my right hand.</a:t>
            </a:r>
          </a:p>
        </p:txBody>
      </p:sp>
      <p:sp>
        <p:nvSpPr>
          <p:cNvPr id="3" name="Date Placeholder 2">
            <a:extLst>
              <a:ext uri="{FF2B5EF4-FFF2-40B4-BE49-F238E27FC236}">
                <a16:creationId xmlns:a16="http://schemas.microsoft.com/office/drawing/2014/main" id="{D63FD707-8442-9442-35DD-E1BD3A7EF4DC}"/>
              </a:ext>
            </a:extLst>
          </p:cNvPr>
          <p:cNvSpPr>
            <a:spLocks noGrp="1"/>
          </p:cNvSpPr>
          <p:nvPr>
            <p:ph type="dt" sz="half" idx="10"/>
          </p:nvPr>
        </p:nvSpPr>
        <p:spPr/>
        <p:txBody>
          <a:bodyPr/>
          <a:lstStyle/>
          <a:p>
            <a:pPr eaLnBrk="1" latinLnBrk="0" hangingPunct="1"/>
            <a:fld id="{AACC7FC8-444A-4FD6-9B9D-5C4E86D18BE5}" type="datetime1">
              <a:rPr lang="en-US" smtClean="0"/>
              <a:t>8/3/2023</a:t>
            </a:fld>
            <a:endParaRPr lang="en-US"/>
          </a:p>
        </p:txBody>
      </p:sp>
      <p:sp>
        <p:nvSpPr>
          <p:cNvPr id="5" name="Footer Placeholder 4">
            <a:extLst>
              <a:ext uri="{FF2B5EF4-FFF2-40B4-BE49-F238E27FC236}">
                <a16:creationId xmlns:a16="http://schemas.microsoft.com/office/drawing/2014/main" id="{0076CE9D-AF84-9E4B-F1A9-76570FA4EC99}"/>
              </a:ext>
            </a:extLst>
          </p:cNvPr>
          <p:cNvSpPr>
            <a:spLocks noGrp="1"/>
          </p:cNvSpPr>
          <p:nvPr>
            <p:ph type="ftr" sz="quarter" idx="11"/>
          </p:nvPr>
        </p:nvSpPr>
        <p:spPr/>
        <p:txBody>
          <a:bodyPr/>
          <a:lstStyle/>
          <a:p>
            <a:r>
              <a:rPr kumimoji="0" lang="en-US" dirty="0"/>
              <a:t>Gary R. Whiting</a:t>
            </a:r>
          </a:p>
        </p:txBody>
      </p:sp>
      <p:sp>
        <p:nvSpPr>
          <p:cNvPr id="6" name="Slide Number Placeholder 5">
            <a:extLst>
              <a:ext uri="{FF2B5EF4-FFF2-40B4-BE49-F238E27FC236}">
                <a16:creationId xmlns:a16="http://schemas.microsoft.com/office/drawing/2014/main" id="{36BD93D2-11B7-BDFD-CEC2-3A54FF60053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37</a:t>
            </a:fld>
            <a:endParaRPr kumimoji="0" lang="en-US" dirty="0"/>
          </a:p>
        </p:txBody>
      </p:sp>
    </p:spTree>
    <p:extLst>
      <p:ext uri="{BB962C8B-B14F-4D97-AF65-F5344CB8AC3E}">
        <p14:creationId xmlns:p14="http://schemas.microsoft.com/office/powerpoint/2010/main" val="591267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D&amp;C 63:13f-h</a:t>
            </a:r>
          </a:p>
        </p:txBody>
      </p:sp>
      <p:sp>
        <p:nvSpPr>
          <p:cNvPr id="4" name="TextBox 3"/>
          <p:cNvSpPr txBox="1"/>
          <p:nvPr/>
        </p:nvSpPr>
        <p:spPr>
          <a:xfrm>
            <a:off x="228600" y="1524000"/>
            <a:ext cx="11734800" cy="4524315"/>
          </a:xfrm>
          <a:prstGeom prst="rect">
            <a:avLst/>
          </a:prstGeom>
          <a:noFill/>
        </p:spPr>
        <p:txBody>
          <a:bodyPr wrap="square" rtlCol="0">
            <a:spAutoFit/>
          </a:bodyPr>
          <a:lstStyle/>
          <a:p>
            <a:pPr lvl="0">
              <a:defRPr/>
            </a:pPr>
            <a:r>
              <a:rPr kumimoji="0" lang="en-US" sz="3200" b="0" i="0" u="none" strike="noStrike" kern="1200" cap="none" spc="0" normalizeH="0" baseline="0" noProof="0" dirty="0">
                <a:ln>
                  <a:noFill/>
                </a:ln>
                <a:solidFill>
                  <a:srgbClr val="0033CC"/>
                </a:solidFill>
                <a:effectLst/>
                <a:uLnTx/>
                <a:uFillTx/>
                <a:latin typeface="Georgia"/>
                <a:ea typeface="+mn-ea"/>
                <a:cs typeface="+mn-cs"/>
              </a:rPr>
              <a:t>wherefore, for this cause preached the apostles unto the world the resurrection of the dead: these things are the things that ye must look for, and speaking after the manner of the Lord, they are now nigh at hand; and in a time to come, even in the day of the coming of the Son of Man, and until that hour, there will be foolish virgins among the wise, and at that hour cometh an </a:t>
            </a:r>
            <a:r>
              <a:rPr kumimoji="0" lang="en-US" sz="3200" b="1" i="0" u="none" strike="noStrike" kern="1200" cap="none" spc="0" normalizeH="0" baseline="0" noProof="0" dirty="0">
                <a:ln>
                  <a:noFill/>
                </a:ln>
                <a:solidFill>
                  <a:srgbClr val="0033CC"/>
                </a:solidFill>
                <a:effectLst/>
                <a:uLnTx/>
                <a:uFillTx/>
                <a:latin typeface="Georgia"/>
                <a:ea typeface="+mn-ea"/>
                <a:cs typeface="+mn-cs"/>
              </a:rPr>
              <a:t>entire separation of the righteous and the wicked;</a:t>
            </a:r>
            <a:r>
              <a:rPr kumimoji="0" lang="en-US" sz="3200" i="0" u="none" strike="noStrike" kern="1200" cap="none" spc="0" normalizeH="0" baseline="0" noProof="0" dirty="0">
                <a:ln>
                  <a:noFill/>
                </a:ln>
                <a:solidFill>
                  <a:srgbClr val="0033CC"/>
                </a:solidFill>
                <a:effectLst/>
                <a:uLnTx/>
                <a:uFillTx/>
                <a:latin typeface="Georgia"/>
                <a:ea typeface="+mn-ea"/>
                <a:cs typeface="+mn-cs"/>
              </a:rPr>
              <a:t> and in that day will I send mine angels, </a:t>
            </a:r>
            <a:r>
              <a:rPr kumimoji="0" lang="en-US" sz="3200" b="1" i="0" u="none" strike="noStrike" kern="1200" cap="none" spc="0" normalizeH="0" baseline="0" noProof="0" dirty="0">
                <a:ln>
                  <a:noFill/>
                </a:ln>
                <a:solidFill>
                  <a:srgbClr val="0033CC"/>
                </a:solidFill>
                <a:effectLst/>
                <a:uLnTx/>
                <a:uFillTx/>
                <a:latin typeface="Georgia"/>
                <a:ea typeface="+mn-ea"/>
                <a:cs typeface="+mn-cs"/>
              </a:rPr>
              <a:t>to pluck out the wicked, and cast them into unquenchable fire</a:t>
            </a:r>
            <a:r>
              <a:rPr kumimoji="0" lang="en-US" sz="3200" b="0" i="0" u="none" strike="noStrike" kern="1200" cap="none" spc="0" normalizeH="0" baseline="0" noProof="0" dirty="0">
                <a:ln>
                  <a:noFill/>
                </a:ln>
                <a:solidFill>
                  <a:srgbClr val="0033CC"/>
                </a:solidFill>
                <a:effectLst/>
                <a:uLnTx/>
                <a:uFillTx/>
                <a:latin typeface="Georgia"/>
                <a:ea typeface="+mn-ea"/>
                <a:cs typeface="+mn-cs"/>
              </a:rPr>
              <a:t>.</a:t>
            </a:r>
          </a:p>
        </p:txBody>
      </p:sp>
      <p:sp>
        <p:nvSpPr>
          <p:cNvPr id="3" name="Date Placeholder 2">
            <a:extLst>
              <a:ext uri="{FF2B5EF4-FFF2-40B4-BE49-F238E27FC236}">
                <a16:creationId xmlns:a16="http://schemas.microsoft.com/office/drawing/2014/main" id="{D63FD707-8442-9442-35DD-E1BD3A7EF4DC}"/>
              </a:ext>
            </a:extLst>
          </p:cNvPr>
          <p:cNvSpPr>
            <a:spLocks noGrp="1"/>
          </p:cNvSpPr>
          <p:nvPr>
            <p:ph type="dt" sz="half" idx="10"/>
          </p:nvPr>
        </p:nvSpPr>
        <p:spPr/>
        <p:txBody>
          <a:bodyPr/>
          <a:lstStyle/>
          <a:p>
            <a:pPr eaLnBrk="1" latinLnBrk="0" hangingPunct="1"/>
            <a:fld id="{AACC7FC8-444A-4FD6-9B9D-5C4E86D18BE5}" type="datetime1">
              <a:rPr lang="en-US" smtClean="0"/>
              <a:t>8/3/2023</a:t>
            </a:fld>
            <a:endParaRPr lang="en-US"/>
          </a:p>
        </p:txBody>
      </p:sp>
      <p:sp>
        <p:nvSpPr>
          <p:cNvPr id="5" name="Footer Placeholder 4">
            <a:extLst>
              <a:ext uri="{FF2B5EF4-FFF2-40B4-BE49-F238E27FC236}">
                <a16:creationId xmlns:a16="http://schemas.microsoft.com/office/drawing/2014/main" id="{0076CE9D-AF84-9E4B-F1A9-76570FA4EC99}"/>
              </a:ext>
            </a:extLst>
          </p:cNvPr>
          <p:cNvSpPr>
            <a:spLocks noGrp="1"/>
          </p:cNvSpPr>
          <p:nvPr>
            <p:ph type="ftr" sz="quarter" idx="11"/>
          </p:nvPr>
        </p:nvSpPr>
        <p:spPr/>
        <p:txBody>
          <a:bodyPr/>
          <a:lstStyle/>
          <a:p>
            <a:r>
              <a:rPr kumimoji="0" lang="en-US" dirty="0"/>
              <a:t>Gary R. Whiting</a:t>
            </a:r>
          </a:p>
        </p:txBody>
      </p:sp>
      <p:sp>
        <p:nvSpPr>
          <p:cNvPr id="6" name="Slide Number Placeholder 5">
            <a:extLst>
              <a:ext uri="{FF2B5EF4-FFF2-40B4-BE49-F238E27FC236}">
                <a16:creationId xmlns:a16="http://schemas.microsoft.com/office/drawing/2014/main" id="{36BD93D2-11B7-BDFD-CEC2-3A54FF60053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38</a:t>
            </a:fld>
            <a:endParaRPr kumimoji="0" lang="en-US" dirty="0"/>
          </a:p>
        </p:txBody>
      </p:sp>
    </p:spTree>
    <p:extLst>
      <p:ext uri="{BB962C8B-B14F-4D97-AF65-F5344CB8AC3E}">
        <p14:creationId xmlns:p14="http://schemas.microsoft.com/office/powerpoint/2010/main" val="3257872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D&amp;C 1:3a-4a</a:t>
            </a:r>
          </a:p>
        </p:txBody>
      </p:sp>
      <p:sp>
        <p:nvSpPr>
          <p:cNvPr id="4" name="TextBox 3"/>
          <p:cNvSpPr txBox="1"/>
          <p:nvPr/>
        </p:nvSpPr>
        <p:spPr>
          <a:xfrm>
            <a:off x="228600" y="1524000"/>
            <a:ext cx="11734800" cy="4524315"/>
          </a:xfrm>
          <a:prstGeom prst="rect">
            <a:avLst/>
          </a:prstGeom>
          <a:noFill/>
        </p:spPr>
        <p:txBody>
          <a:bodyPr wrap="square" rtlCol="0">
            <a:spAutoFit/>
          </a:bodyPr>
          <a:lstStyle/>
          <a:p>
            <a:pPr lvl="0">
              <a:defRPr/>
            </a:pPr>
            <a:r>
              <a:rPr kumimoji="0" lang="en-US" sz="3200" b="0" i="0" u="none" strike="noStrike" kern="1200" cap="none" spc="0" normalizeH="0" baseline="0" noProof="0" dirty="0">
                <a:ln>
                  <a:noFill/>
                </a:ln>
                <a:solidFill>
                  <a:srgbClr val="0033CC"/>
                </a:solidFill>
                <a:effectLst/>
                <a:uLnTx/>
                <a:uFillTx/>
                <a:latin typeface="Georgia"/>
                <a:ea typeface="+mn-ea"/>
                <a:cs typeface="+mn-cs"/>
              </a:rPr>
              <a:t>Wherefore the voice of the Lord is unto the ends of the earth, that all that will hear may hear; prepare ye, prepare ye for that which is to come, for the Lord is nigh; and the anger of the Lord is kindled, and his sword is bathed in heaven, and it shall fall upon the inhabitants of the earth; and the arm of the Lord shall be revealed; and the day cometh that they who will not hear the voice of the Lord, neither the voice of his servants, neither give heed to the words of the prophets and apostles, </a:t>
            </a:r>
            <a:r>
              <a:rPr kumimoji="0" lang="en-US" sz="3200" b="1" i="0" u="none" strike="noStrike" kern="1200" cap="none" spc="0" normalizeH="0" baseline="0" noProof="0" dirty="0">
                <a:ln>
                  <a:noFill/>
                </a:ln>
                <a:solidFill>
                  <a:srgbClr val="0033CC"/>
                </a:solidFill>
                <a:effectLst/>
                <a:uLnTx/>
                <a:uFillTx/>
                <a:latin typeface="Georgia"/>
                <a:ea typeface="+mn-ea"/>
                <a:cs typeface="+mn-cs"/>
              </a:rPr>
              <a:t>shall be cut off from among the people</a:t>
            </a:r>
            <a:r>
              <a:rPr kumimoji="0" lang="en-US" sz="3200" b="0" i="0" u="none" strike="noStrike" kern="1200" cap="none" spc="0" normalizeH="0" baseline="0" noProof="0" dirty="0">
                <a:ln>
                  <a:noFill/>
                </a:ln>
                <a:solidFill>
                  <a:srgbClr val="0033CC"/>
                </a:solidFill>
                <a:effectLst/>
                <a:uLnTx/>
                <a:uFillTx/>
                <a:latin typeface="Georgia"/>
                <a:ea typeface="+mn-ea"/>
                <a:cs typeface="+mn-cs"/>
              </a:rPr>
              <a:t>.</a:t>
            </a:r>
          </a:p>
        </p:txBody>
      </p:sp>
      <p:sp>
        <p:nvSpPr>
          <p:cNvPr id="3" name="Date Placeholder 2">
            <a:extLst>
              <a:ext uri="{FF2B5EF4-FFF2-40B4-BE49-F238E27FC236}">
                <a16:creationId xmlns:a16="http://schemas.microsoft.com/office/drawing/2014/main" id="{D63FD707-8442-9442-35DD-E1BD3A7EF4DC}"/>
              </a:ext>
            </a:extLst>
          </p:cNvPr>
          <p:cNvSpPr>
            <a:spLocks noGrp="1"/>
          </p:cNvSpPr>
          <p:nvPr>
            <p:ph type="dt" sz="half" idx="10"/>
          </p:nvPr>
        </p:nvSpPr>
        <p:spPr/>
        <p:txBody>
          <a:bodyPr/>
          <a:lstStyle/>
          <a:p>
            <a:pPr eaLnBrk="1" latinLnBrk="0" hangingPunct="1"/>
            <a:fld id="{AACC7FC8-444A-4FD6-9B9D-5C4E86D18BE5}" type="datetime1">
              <a:rPr lang="en-US" smtClean="0"/>
              <a:t>8/3/2023</a:t>
            </a:fld>
            <a:endParaRPr lang="en-US"/>
          </a:p>
        </p:txBody>
      </p:sp>
      <p:sp>
        <p:nvSpPr>
          <p:cNvPr id="5" name="Footer Placeholder 4">
            <a:extLst>
              <a:ext uri="{FF2B5EF4-FFF2-40B4-BE49-F238E27FC236}">
                <a16:creationId xmlns:a16="http://schemas.microsoft.com/office/drawing/2014/main" id="{0076CE9D-AF84-9E4B-F1A9-76570FA4EC99}"/>
              </a:ext>
            </a:extLst>
          </p:cNvPr>
          <p:cNvSpPr>
            <a:spLocks noGrp="1"/>
          </p:cNvSpPr>
          <p:nvPr>
            <p:ph type="ftr" sz="quarter" idx="11"/>
          </p:nvPr>
        </p:nvSpPr>
        <p:spPr/>
        <p:txBody>
          <a:bodyPr/>
          <a:lstStyle/>
          <a:p>
            <a:r>
              <a:rPr kumimoji="0" lang="en-US" dirty="0"/>
              <a:t>Gary R. Whiting</a:t>
            </a:r>
          </a:p>
        </p:txBody>
      </p:sp>
      <p:sp>
        <p:nvSpPr>
          <p:cNvPr id="6" name="Slide Number Placeholder 5">
            <a:extLst>
              <a:ext uri="{FF2B5EF4-FFF2-40B4-BE49-F238E27FC236}">
                <a16:creationId xmlns:a16="http://schemas.microsoft.com/office/drawing/2014/main" id="{36BD93D2-11B7-BDFD-CEC2-3A54FF60053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39</a:t>
            </a:fld>
            <a:endParaRPr kumimoji="0" lang="en-US" dirty="0"/>
          </a:p>
        </p:txBody>
      </p:sp>
      <p:sp>
        <p:nvSpPr>
          <p:cNvPr id="7" name="Arrow: Right 6">
            <a:extLst>
              <a:ext uri="{FF2B5EF4-FFF2-40B4-BE49-F238E27FC236}">
                <a16:creationId xmlns:a16="http://schemas.microsoft.com/office/drawing/2014/main" id="{D60EB180-5295-2E8E-7390-16A234A7FD81}"/>
              </a:ext>
            </a:extLst>
          </p:cNvPr>
          <p:cNvSpPr/>
          <p:nvPr/>
        </p:nvSpPr>
        <p:spPr>
          <a:xfrm>
            <a:off x="10477041" y="5912089"/>
            <a:ext cx="738130" cy="36576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757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25000">
              <a:schemeClr val="tx1"/>
            </a:gs>
            <a:gs pos="6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6672C94-E679-2093-201D-A324FA6A616D}"/>
              </a:ext>
            </a:extLst>
          </p:cNvPr>
          <p:cNvSpPr>
            <a:spLocks noGrp="1"/>
          </p:cNvSpPr>
          <p:nvPr>
            <p:ph type="dt" sz="half" idx="10"/>
          </p:nvPr>
        </p:nvSpPr>
        <p:spPr/>
        <p:txBody>
          <a:bodyPr/>
          <a:lstStyle/>
          <a:p>
            <a:pPr eaLnBrk="1" latinLnBrk="0" hangingPunct="1"/>
            <a:r>
              <a:rPr lang="en-US"/>
              <a:t>6/11/2023</a:t>
            </a:r>
          </a:p>
        </p:txBody>
      </p:sp>
      <p:sp>
        <p:nvSpPr>
          <p:cNvPr id="4" name="Footer Placeholder 3">
            <a:extLst>
              <a:ext uri="{FF2B5EF4-FFF2-40B4-BE49-F238E27FC236}">
                <a16:creationId xmlns:a16="http://schemas.microsoft.com/office/drawing/2014/main" id="{1FE5B8D9-54D8-2F6F-5187-4BF9F7EA73CA}"/>
              </a:ext>
            </a:extLst>
          </p:cNvPr>
          <p:cNvSpPr>
            <a:spLocks noGrp="1"/>
          </p:cNvSpPr>
          <p:nvPr>
            <p:ph type="ftr" sz="quarter" idx="11"/>
          </p:nvPr>
        </p:nvSpPr>
        <p:spPr/>
        <p:txBody>
          <a:bodyPr/>
          <a:lstStyle/>
          <a:p>
            <a:r>
              <a:rPr kumimoji="0" lang="en-US"/>
              <a:t>Gary R. Whiting</a:t>
            </a:r>
          </a:p>
        </p:txBody>
      </p:sp>
      <p:sp>
        <p:nvSpPr>
          <p:cNvPr id="5" name="Slide Number Placeholder 4">
            <a:extLst>
              <a:ext uri="{FF2B5EF4-FFF2-40B4-BE49-F238E27FC236}">
                <a16:creationId xmlns:a16="http://schemas.microsoft.com/office/drawing/2014/main" id="{D65ED3CE-A3F2-B921-7111-B0BC1BE90516}"/>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a:t>
            </a:fld>
            <a:endParaRPr kumimoji="0" lang="en-US" dirty="0"/>
          </a:p>
        </p:txBody>
      </p:sp>
      <p:pic>
        <p:nvPicPr>
          <p:cNvPr id="7" name="Picture 6">
            <a:extLst>
              <a:ext uri="{FF2B5EF4-FFF2-40B4-BE49-F238E27FC236}">
                <a16:creationId xmlns:a16="http://schemas.microsoft.com/office/drawing/2014/main" id="{1B045E79-52F3-042D-7DDA-54753A22E8B1}"/>
              </a:ext>
            </a:extLst>
          </p:cNvPr>
          <p:cNvPicPr>
            <a:picLocks noChangeAspect="1"/>
          </p:cNvPicPr>
          <p:nvPr/>
        </p:nvPicPr>
        <p:blipFill>
          <a:blip r:embed="rId2"/>
          <a:stretch>
            <a:fillRect/>
          </a:stretch>
        </p:blipFill>
        <p:spPr>
          <a:xfrm>
            <a:off x="3029413" y="88884"/>
            <a:ext cx="6126310" cy="6687724"/>
          </a:xfrm>
          <a:prstGeom prst="rect">
            <a:avLst/>
          </a:prstGeom>
        </p:spPr>
      </p:pic>
    </p:spTree>
    <p:extLst>
      <p:ext uri="{BB962C8B-B14F-4D97-AF65-F5344CB8AC3E}">
        <p14:creationId xmlns:p14="http://schemas.microsoft.com/office/powerpoint/2010/main" val="2816213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D&amp;C 1:3a-4a</a:t>
            </a:r>
          </a:p>
        </p:txBody>
      </p:sp>
      <p:sp>
        <p:nvSpPr>
          <p:cNvPr id="4" name="TextBox 3"/>
          <p:cNvSpPr txBox="1"/>
          <p:nvPr/>
        </p:nvSpPr>
        <p:spPr>
          <a:xfrm>
            <a:off x="228600" y="1524000"/>
            <a:ext cx="11734800" cy="3539430"/>
          </a:xfrm>
          <a:prstGeom prst="rect">
            <a:avLst/>
          </a:prstGeom>
          <a:noFill/>
        </p:spPr>
        <p:txBody>
          <a:bodyPr wrap="square" rtlCol="0">
            <a:spAutoFit/>
          </a:bodyPr>
          <a:lstStyle/>
          <a:p>
            <a:pPr lvl="0">
              <a:defRPr/>
            </a:pPr>
            <a:r>
              <a:rPr kumimoji="0" lang="en-US" sz="3200" b="0" i="0" u="none" strike="noStrike" kern="1200" cap="none" spc="0" normalizeH="0" baseline="0" noProof="0" dirty="0">
                <a:ln>
                  <a:noFill/>
                </a:ln>
                <a:solidFill>
                  <a:srgbClr val="0033CC"/>
                </a:solidFill>
                <a:effectLst/>
                <a:uLnTx/>
                <a:uFillTx/>
                <a:latin typeface="Georgia"/>
                <a:ea typeface="+mn-ea"/>
                <a:cs typeface="+mn-cs"/>
              </a:rPr>
              <a:t>for they have strayed from mine ordinances, and have broken mine everlasting covenant; they seek not the Lord to establish his righteousness, but every man walketh in his own way, and after the image of his own god, whose image is in the likeness of the world, and whose substance is that of an idol, which </a:t>
            </a:r>
            <a:r>
              <a:rPr kumimoji="0" lang="en-US" sz="3200" b="0" i="0" u="none" strike="noStrike" kern="1200" cap="none" spc="0" normalizeH="0" baseline="0" noProof="0" dirty="0" err="1">
                <a:ln>
                  <a:noFill/>
                </a:ln>
                <a:solidFill>
                  <a:srgbClr val="0033CC"/>
                </a:solidFill>
                <a:effectLst/>
                <a:uLnTx/>
                <a:uFillTx/>
                <a:latin typeface="Georgia"/>
                <a:ea typeface="+mn-ea"/>
                <a:cs typeface="+mn-cs"/>
              </a:rPr>
              <a:t>waxeth</a:t>
            </a:r>
            <a:r>
              <a:rPr kumimoji="0" lang="en-US" sz="3200" b="0" i="0" u="none" strike="noStrike" kern="1200" cap="none" spc="0" normalizeH="0" baseline="0" noProof="0" dirty="0">
                <a:ln>
                  <a:noFill/>
                </a:ln>
                <a:solidFill>
                  <a:srgbClr val="0033CC"/>
                </a:solidFill>
                <a:effectLst/>
                <a:uLnTx/>
                <a:uFillTx/>
                <a:latin typeface="Georgia"/>
                <a:ea typeface="+mn-ea"/>
                <a:cs typeface="+mn-cs"/>
              </a:rPr>
              <a:t> old and </a:t>
            </a:r>
            <a:r>
              <a:rPr kumimoji="0" lang="en-US" sz="3200" b="1" i="0" u="none" strike="noStrike" kern="1200" cap="none" spc="0" normalizeH="0" baseline="0" noProof="0" dirty="0">
                <a:ln>
                  <a:noFill/>
                </a:ln>
                <a:solidFill>
                  <a:srgbClr val="0033CC"/>
                </a:solidFill>
                <a:effectLst/>
                <a:uLnTx/>
                <a:uFillTx/>
                <a:latin typeface="Georgia"/>
                <a:ea typeface="+mn-ea"/>
                <a:cs typeface="+mn-cs"/>
              </a:rPr>
              <a:t>shall perish in Babylon, even Babylon the great, which shall fall</a:t>
            </a:r>
            <a:r>
              <a:rPr kumimoji="0" lang="en-US" sz="3200" b="0" i="0" u="none" strike="noStrike" kern="1200" cap="none" spc="0" normalizeH="0" baseline="0" noProof="0" dirty="0">
                <a:ln>
                  <a:noFill/>
                </a:ln>
                <a:solidFill>
                  <a:srgbClr val="0033CC"/>
                </a:solidFill>
                <a:effectLst/>
                <a:uLnTx/>
                <a:uFillTx/>
                <a:latin typeface="Georgia"/>
                <a:ea typeface="+mn-ea"/>
                <a:cs typeface="+mn-cs"/>
              </a:rPr>
              <a:t>.</a:t>
            </a:r>
          </a:p>
        </p:txBody>
      </p:sp>
      <p:sp>
        <p:nvSpPr>
          <p:cNvPr id="3" name="Date Placeholder 2">
            <a:extLst>
              <a:ext uri="{FF2B5EF4-FFF2-40B4-BE49-F238E27FC236}">
                <a16:creationId xmlns:a16="http://schemas.microsoft.com/office/drawing/2014/main" id="{D63FD707-8442-9442-35DD-E1BD3A7EF4DC}"/>
              </a:ext>
            </a:extLst>
          </p:cNvPr>
          <p:cNvSpPr>
            <a:spLocks noGrp="1"/>
          </p:cNvSpPr>
          <p:nvPr>
            <p:ph type="dt" sz="half" idx="10"/>
          </p:nvPr>
        </p:nvSpPr>
        <p:spPr/>
        <p:txBody>
          <a:bodyPr/>
          <a:lstStyle/>
          <a:p>
            <a:pPr eaLnBrk="1" latinLnBrk="0" hangingPunct="1"/>
            <a:fld id="{AACC7FC8-444A-4FD6-9B9D-5C4E86D18BE5}" type="datetime1">
              <a:rPr lang="en-US" smtClean="0"/>
              <a:t>8/3/2023</a:t>
            </a:fld>
            <a:endParaRPr lang="en-US"/>
          </a:p>
        </p:txBody>
      </p:sp>
      <p:sp>
        <p:nvSpPr>
          <p:cNvPr id="5" name="Footer Placeholder 4">
            <a:extLst>
              <a:ext uri="{FF2B5EF4-FFF2-40B4-BE49-F238E27FC236}">
                <a16:creationId xmlns:a16="http://schemas.microsoft.com/office/drawing/2014/main" id="{0076CE9D-AF84-9E4B-F1A9-76570FA4EC99}"/>
              </a:ext>
            </a:extLst>
          </p:cNvPr>
          <p:cNvSpPr>
            <a:spLocks noGrp="1"/>
          </p:cNvSpPr>
          <p:nvPr>
            <p:ph type="ftr" sz="quarter" idx="11"/>
          </p:nvPr>
        </p:nvSpPr>
        <p:spPr/>
        <p:txBody>
          <a:bodyPr/>
          <a:lstStyle/>
          <a:p>
            <a:r>
              <a:rPr kumimoji="0" lang="en-US" dirty="0"/>
              <a:t>Gary R. Whiting</a:t>
            </a:r>
          </a:p>
        </p:txBody>
      </p:sp>
      <p:sp>
        <p:nvSpPr>
          <p:cNvPr id="6" name="Slide Number Placeholder 5">
            <a:extLst>
              <a:ext uri="{FF2B5EF4-FFF2-40B4-BE49-F238E27FC236}">
                <a16:creationId xmlns:a16="http://schemas.microsoft.com/office/drawing/2014/main" id="{36BD93D2-11B7-BDFD-CEC2-3A54FF60053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40</a:t>
            </a:fld>
            <a:endParaRPr kumimoji="0" lang="en-US" dirty="0"/>
          </a:p>
        </p:txBody>
      </p:sp>
      <p:sp>
        <p:nvSpPr>
          <p:cNvPr id="7" name="Arrow: Right 6">
            <a:extLst>
              <a:ext uri="{FF2B5EF4-FFF2-40B4-BE49-F238E27FC236}">
                <a16:creationId xmlns:a16="http://schemas.microsoft.com/office/drawing/2014/main" id="{479EFCF3-BFBF-7B5D-D1C1-B47D10B07786}"/>
              </a:ext>
            </a:extLst>
          </p:cNvPr>
          <p:cNvSpPr/>
          <p:nvPr/>
        </p:nvSpPr>
        <p:spPr>
          <a:xfrm>
            <a:off x="10477041" y="5894024"/>
            <a:ext cx="738130" cy="36576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9672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D&amp;C 1:3a-4a</a:t>
            </a:r>
          </a:p>
        </p:txBody>
      </p:sp>
      <p:sp>
        <p:nvSpPr>
          <p:cNvPr id="4" name="TextBox 3"/>
          <p:cNvSpPr txBox="1"/>
          <p:nvPr/>
        </p:nvSpPr>
        <p:spPr>
          <a:xfrm>
            <a:off x="228600" y="1524000"/>
            <a:ext cx="11734800" cy="2554545"/>
          </a:xfrm>
          <a:prstGeom prst="rect">
            <a:avLst/>
          </a:prstGeom>
          <a:noFill/>
        </p:spPr>
        <p:txBody>
          <a:bodyPr wrap="square" rtlCol="0">
            <a:spAutoFit/>
          </a:bodyPr>
          <a:lstStyle/>
          <a:p>
            <a:pPr lvl="0">
              <a:defRPr/>
            </a:pPr>
            <a:r>
              <a:rPr kumimoji="0" lang="en-US" sz="3200" b="0" i="0" u="none" strike="noStrike" kern="1200" cap="none" spc="0" normalizeH="0" baseline="0" noProof="0" dirty="0">
                <a:ln>
                  <a:noFill/>
                </a:ln>
                <a:solidFill>
                  <a:srgbClr val="0033CC"/>
                </a:solidFill>
                <a:effectLst/>
                <a:uLnTx/>
                <a:uFillTx/>
                <a:latin typeface="Georgia"/>
                <a:ea typeface="+mn-ea"/>
                <a:cs typeface="+mn-cs"/>
              </a:rPr>
              <a:t>Wherefore I the Lord, knowing the calamity which should come upon the inhabitants of the earth, called upon my servant Joseph Smith, Jr., and </a:t>
            </a:r>
            <a:r>
              <a:rPr kumimoji="0" lang="en-US" sz="3200" b="0" i="0" u="none" strike="noStrike" kern="1200" cap="none" spc="0" normalizeH="0" baseline="0" noProof="0" dirty="0" err="1">
                <a:ln>
                  <a:noFill/>
                </a:ln>
                <a:solidFill>
                  <a:srgbClr val="0033CC"/>
                </a:solidFill>
                <a:effectLst/>
                <a:uLnTx/>
                <a:uFillTx/>
                <a:latin typeface="Georgia"/>
                <a:ea typeface="+mn-ea"/>
                <a:cs typeface="+mn-cs"/>
              </a:rPr>
              <a:t>spake</a:t>
            </a:r>
            <a:r>
              <a:rPr kumimoji="0" lang="en-US" sz="3200" b="0" i="0" u="none" strike="noStrike" kern="1200" cap="none" spc="0" normalizeH="0" baseline="0" noProof="0" dirty="0">
                <a:ln>
                  <a:noFill/>
                </a:ln>
                <a:solidFill>
                  <a:srgbClr val="0033CC"/>
                </a:solidFill>
                <a:effectLst/>
                <a:uLnTx/>
                <a:uFillTx/>
                <a:latin typeface="Georgia"/>
                <a:ea typeface="+mn-ea"/>
                <a:cs typeface="+mn-cs"/>
              </a:rPr>
              <a:t> unto him from heaven, and gave him commandments, and also gave commandments to others, that they should proclaim these things unto the world.</a:t>
            </a:r>
          </a:p>
        </p:txBody>
      </p:sp>
      <p:sp>
        <p:nvSpPr>
          <p:cNvPr id="3" name="Date Placeholder 2">
            <a:extLst>
              <a:ext uri="{FF2B5EF4-FFF2-40B4-BE49-F238E27FC236}">
                <a16:creationId xmlns:a16="http://schemas.microsoft.com/office/drawing/2014/main" id="{D63FD707-8442-9442-35DD-E1BD3A7EF4DC}"/>
              </a:ext>
            </a:extLst>
          </p:cNvPr>
          <p:cNvSpPr>
            <a:spLocks noGrp="1"/>
          </p:cNvSpPr>
          <p:nvPr>
            <p:ph type="dt" sz="half" idx="10"/>
          </p:nvPr>
        </p:nvSpPr>
        <p:spPr/>
        <p:txBody>
          <a:bodyPr/>
          <a:lstStyle/>
          <a:p>
            <a:pPr eaLnBrk="1" latinLnBrk="0" hangingPunct="1"/>
            <a:fld id="{AACC7FC8-444A-4FD6-9B9D-5C4E86D18BE5}" type="datetime1">
              <a:rPr lang="en-US" smtClean="0"/>
              <a:t>8/3/2023</a:t>
            </a:fld>
            <a:endParaRPr lang="en-US"/>
          </a:p>
        </p:txBody>
      </p:sp>
      <p:sp>
        <p:nvSpPr>
          <p:cNvPr id="5" name="Footer Placeholder 4">
            <a:extLst>
              <a:ext uri="{FF2B5EF4-FFF2-40B4-BE49-F238E27FC236}">
                <a16:creationId xmlns:a16="http://schemas.microsoft.com/office/drawing/2014/main" id="{0076CE9D-AF84-9E4B-F1A9-76570FA4EC99}"/>
              </a:ext>
            </a:extLst>
          </p:cNvPr>
          <p:cNvSpPr>
            <a:spLocks noGrp="1"/>
          </p:cNvSpPr>
          <p:nvPr>
            <p:ph type="ftr" sz="quarter" idx="11"/>
          </p:nvPr>
        </p:nvSpPr>
        <p:spPr/>
        <p:txBody>
          <a:bodyPr/>
          <a:lstStyle/>
          <a:p>
            <a:r>
              <a:rPr kumimoji="0" lang="en-US" dirty="0"/>
              <a:t>Gary R. Whiting</a:t>
            </a:r>
          </a:p>
        </p:txBody>
      </p:sp>
      <p:sp>
        <p:nvSpPr>
          <p:cNvPr id="6" name="Slide Number Placeholder 5">
            <a:extLst>
              <a:ext uri="{FF2B5EF4-FFF2-40B4-BE49-F238E27FC236}">
                <a16:creationId xmlns:a16="http://schemas.microsoft.com/office/drawing/2014/main" id="{36BD93D2-11B7-BDFD-CEC2-3A54FF60053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41</a:t>
            </a:fld>
            <a:endParaRPr kumimoji="0" lang="en-US" dirty="0"/>
          </a:p>
        </p:txBody>
      </p:sp>
    </p:spTree>
    <p:extLst>
      <p:ext uri="{BB962C8B-B14F-4D97-AF65-F5344CB8AC3E}">
        <p14:creationId xmlns:p14="http://schemas.microsoft.com/office/powerpoint/2010/main" val="2123301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402336" y="1527048"/>
            <a:ext cx="11462830" cy="4877936"/>
          </a:xfrm>
        </p:spPr>
        <p:txBody>
          <a:bodyPr>
            <a:normAutofit/>
          </a:bodyPr>
          <a:lstStyle/>
          <a:p>
            <a:r>
              <a:rPr lang="en-US" dirty="0"/>
              <a:t>God seeks to preserve the church</a:t>
            </a:r>
          </a:p>
          <a:p>
            <a:r>
              <a:rPr lang="en-US" dirty="0"/>
              <a:t>Warning voice</a:t>
            </a:r>
          </a:p>
          <a:p>
            <a:r>
              <a:rPr lang="en-US" dirty="0"/>
              <a:t>Power of his word</a:t>
            </a:r>
          </a:p>
          <a:p>
            <a:r>
              <a:rPr lang="en-US" dirty="0"/>
              <a:t>Covenants</a:t>
            </a:r>
          </a:p>
          <a:p>
            <a:r>
              <a:rPr lang="en-US" dirty="0"/>
              <a:t>The spirit of exodus as a disciple of Christ.</a:t>
            </a:r>
          </a:p>
        </p:txBody>
      </p:sp>
      <p:sp>
        <p:nvSpPr>
          <p:cNvPr id="4" name="Date Placeholder 3">
            <a:extLst>
              <a:ext uri="{FF2B5EF4-FFF2-40B4-BE49-F238E27FC236}">
                <a16:creationId xmlns:a16="http://schemas.microsoft.com/office/drawing/2014/main" id="{159C28B4-0892-91ED-6F95-4858B74D5208}"/>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78103C-CF6C-4420-A3CA-ABC22DAC2D0D}"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t>8/3/2023</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FCA8D787-4988-3C06-385C-178888E44E8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rPr>
              <a:t>Gary R. Whiting</a:t>
            </a:r>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41B91020-0A6D-8A7E-A1A1-9587AF0EC895}"/>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42</a:t>
            </a:fld>
            <a:endParaRPr kumimoji="0" lang="en-US" dirty="0"/>
          </a:p>
        </p:txBody>
      </p:sp>
    </p:spTree>
    <p:extLst>
      <p:ext uri="{BB962C8B-B14F-4D97-AF65-F5344CB8AC3E}">
        <p14:creationId xmlns:p14="http://schemas.microsoft.com/office/powerpoint/2010/main" val="206181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a:gsLst>
            <a:gs pos="25000">
              <a:schemeClr val="tx1"/>
            </a:gs>
            <a:gs pos="6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5D748C4-A4B4-6A16-85A1-AA34A94C6E35}"/>
              </a:ext>
            </a:extLst>
          </p:cNvPr>
          <p:cNvSpPr>
            <a:spLocks noGrp="1"/>
          </p:cNvSpPr>
          <p:nvPr>
            <p:ph type="dt" sz="half" idx="10"/>
          </p:nvPr>
        </p:nvSpPr>
        <p:spPr/>
        <p:txBody>
          <a:bodyPr/>
          <a:lstStyle/>
          <a:p>
            <a:pPr eaLnBrk="1" latinLnBrk="0" hangingPunct="1"/>
            <a:r>
              <a:rPr lang="en-US"/>
              <a:t>6/11/2023</a:t>
            </a:r>
          </a:p>
        </p:txBody>
      </p:sp>
      <p:sp>
        <p:nvSpPr>
          <p:cNvPr id="4" name="Footer Placeholder 3">
            <a:extLst>
              <a:ext uri="{FF2B5EF4-FFF2-40B4-BE49-F238E27FC236}">
                <a16:creationId xmlns:a16="http://schemas.microsoft.com/office/drawing/2014/main" id="{481613E6-E0A1-4AD0-9EB7-468E1E683E5A}"/>
              </a:ext>
            </a:extLst>
          </p:cNvPr>
          <p:cNvSpPr>
            <a:spLocks noGrp="1"/>
          </p:cNvSpPr>
          <p:nvPr>
            <p:ph type="ftr" sz="quarter" idx="11"/>
          </p:nvPr>
        </p:nvSpPr>
        <p:spPr/>
        <p:txBody>
          <a:bodyPr/>
          <a:lstStyle/>
          <a:p>
            <a:r>
              <a:rPr kumimoji="0" lang="en-US"/>
              <a:t>Gary R. Whiting</a:t>
            </a:r>
          </a:p>
        </p:txBody>
      </p:sp>
      <p:sp>
        <p:nvSpPr>
          <p:cNvPr id="5" name="Slide Number Placeholder 4">
            <a:extLst>
              <a:ext uri="{FF2B5EF4-FFF2-40B4-BE49-F238E27FC236}">
                <a16:creationId xmlns:a16="http://schemas.microsoft.com/office/drawing/2014/main" id="{8A502A1B-2009-F7CD-B82B-85105DDF692E}"/>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43</a:t>
            </a:fld>
            <a:endParaRPr kumimoji="0" lang="en-US" dirty="0"/>
          </a:p>
        </p:txBody>
      </p:sp>
      <p:pic>
        <p:nvPicPr>
          <p:cNvPr id="7" name="Picture 6">
            <a:extLst>
              <a:ext uri="{FF2B5EF4-FFF2-40B4-BE49-F238E27FC236}">
                <a16:creationId xmlns:a16="http://schemas.microsoft.com/office/drawing/2014/main" id="{906CB5CA-39E0-1839-000C-1FED78DE7B76}"/>
              </a:ext>
            </a:extLst>
          </p:cNvPr>
          <p:cNvPicPr>
            <a:picLocks noChangeAspect="1"/>
          </p:cNvPicPr>
          <p:nvPr/>
        </p:nvPicPr>
        <p:blipFill rotWithShape="1">
          <a:blip r:embed="rId2"/>
          <a:srcRect t="5308" b="14008"/>
          <a:stretch/>
        </p:blipFill>
        <p:spPr>
          <a:xfrm>
            <a:off x="3153507" y="0"/>
            <a:ext cx="5624493" cy="6807078"/>
          </a:xfrm>
          <a:prstGeom prst="rect">
            <a:avLst/>
          </a:prstGeom>
        </p:spPr>
      </p:pic>
    </p:spTree>
    <p:extLst>
      <p:ext uri="{BB962C8B-B14F-4D97-AF65-F5344CB8AC3E}">
        <p14:creationId xmlns:p14="http://schemas.microsoft.com/office/powerpoint/2010/main" val="593506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Man</a:t>
            </a:r>
          </a:p>
        </p:txBody>
      </p:sp>
      <p:sp>
        <p:nvSpPr>
          <p:cNvPr id="3" name="Content Placeholder 2"/>
          <p:cNvSpPr>
            <a:spLocks noGrp="1"/>
          </p:cNvSpPr>
          <p:nvPr>
            <p:ph sz="quarter" idx="1"/>
          </p:nvPr>
        </p:nvSpPr>
        <p:spPr/>
        <p:txBody>
          <a:bodyPr>
            <a:normAutofit/>
          </a:bodyPr>
          <a:lstStyle/>
          <a:p>
            <a:r>
              <a:rPr lang="en-US" dirty="0"/>
              <a:t>Tomorrow: How the Lord says he will prosper the church.</a:t>
            </a:r>
          </a:p>
        </p:txBody>
      </p:sp>
      <p:sp>
        <p:nvSpPr>
          <p:cNvPr id="4" name="Date Placeholder 3">
            <a:extLst>
              <a:ext uri="{FF2B5EF4-FFF2-40B4-BE49-F238E27FC236}">
                <a16:creationId xmlns:a16="http://schemas.microsoft.com/office/drawing/2014/main" id="{2FF48B59-2BCD-8B88-90FF-C234B4B17038}"/>
              </a:ext>
            </a:extLst>
          </p:cNvPr>
          <p:cNvSpPr>
            <a:spLocks noGrp="1"/>
          </p:cNvSpPr>
          <p:nvPr>
            <p:ph type="dt" sz="half" idx="10"/>
          </p:nvPr>
        </p:nvSpPr>
        <p:spPr/>
        <p:txBody>
          <a:bodyPr/>
          <a:lstStyle/>
          <a:p>
            <a:pPr eaLnBrk="1" latinLnBrk="0" hangingPunct="1"/>
            <a:fld id="{1CADC1FD-BE01-43CB-A6A5-557999120F53}" type="datetime1">
              <a:rPr lang="en-US" smtClean="0"/>
              <a:t>8/3/2023</a:t>
            </a:fld>
            <a:endParaRPr lang="en-US"/>
          </a:p>
        </p:txBody>
      </p:sp>
      <p:sp>
        <p:nvSpPr>
          <p:cNvPr id="5" name="Footer Placeholder 4">
            <a:extLst>
              <a:ext uri="{FF2B5EF4-FFF2-40B4-BE49-F238E27FC236}">
                <a16:creationId xmlns:a16="http://schemas.microsoft.com/office/drawing/2014/main" id="{262A8692-923E-8D6A-724F-CE348416C29B}"/>
              </a:ext>
            </a:extLst>
          </p:cNvPr>
          <p:cNvSpPr>
            <a:spLocks noGrp="1"/>
          </p:cNvSpPr>
          <p:nvPr>
            <p:ph type="ftr" sz="quarter" idx="11"/>
          </p:nvPr>
        </p:nvSpPr>
        <p:spPr/>
        <p:txBody>
          <a:bodyPr/>
          <a:lstStyle/>
          <a:p>
            <a:r>
              <a:rPr kumimoji="0" lang="en-US"/>
              <a:t>Gary R. Whiting</a:t>
            </a:r>
          </a:p>
        </p:txBody>
      </p:sp>
      <p:sp>
        <p:nvSpPr>
          <p:cNvPr id="6" name="Slide Number Placeholder 5">
            <a:extLst>
              <a:ext uri="{FF2B5EF4-FFF2-40B4-BE49-F238E27FC236}">
                <a16:creationId xmlns:a16="http://schemas.microsoft.com/office/drawing/2014/main" id="{08EBA5FF-C42B-64DA-D2CF-0FAB975BCFBE}"/>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44</a:t>
            </a:fld>
            <a:endParaRPr kumimoji="0" lang="en-US" dirty="0"/>
          </a:p>
        </p:txBody>
      </p:sp>
    </p:spTree>
    <p:extLst>
      <p:ext uri="{BB962C8B-B14F-4D97-AF65-F5344CB8AC3E}">
        <p14:creationId xmlns:p14="http://schemas.microsoft.com/office/powerpoint/2010/main" val="327507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96DB6C-D551-45F8-BBF3-9B077FE7F663}"/>
              </a:ext>
            </a:extLst>
          </p:cNvPr>
          <p:cNvSpPr>
            <a:spLocks noGrp="1"/>
          </p:cNvSpPr>
          <p:nvPr>
            <p:ph type="title"/>
          </p:nvPr>
        </p:nvSpPr>
        <p:spPr/>
        <p:txBody>
          <a:bodyPr anchor="ctr">
            <a:normAutofit/>
          </a:bodyPr>
          <a:lstStyle/>
          <a:p>
            <a:r>
              <a:rPr lang="en-US" sz="4800" dirty="0"/>
              <a:t>Preserve the Church</a:t>
            </a:r>
          </a:p>
        </p:txBody>
      </p:sp>
      <p:sp>
        <p:nvSpPr>
          <p:cNvPr id="5" name="Text Placeholder 4">
            <a:extLst>
              <a:ext uri="{FF2B5EF4-FFF2-40B4-BE49-F238E27FC236}">
                <a16:creationId xmlns:a16="http://schemas.microsoft.com/office/drawing/2014/main" id="{DBDC293E-6E61-4E6D-BE7F-F27F83923A5C}"/>
              </a:ext>
            </a:extLst>
          </p:cNvPr>
          <p:cNvSpPr>
            <a:spLocks noGrp="1"/>
          </p:cNvSpPr>
          <p:nvPr>
            <p:ph type="body" idx="1"/>
          </p:nvPr>
        </p:nvSpPr>
        <p:spPr/>
        <p:txBody>
          <a:bodyPr>
            <a:normAutofit/>
          </a:bodyPr>
          <a:lstStyle/>
          <a:p>
            <a:r>
              <a:rPr lang="en-US" sz="3200" dirty="0">
                <a:solidFill>
                  <a:srgbClr val="0070C0"/>
                </a:solidFill>
              </a:rPr>
              <a:t>How the Lord seeks to Preserve the Church</a:t>
            </a:r>
          </a:p>
        </p:txBody>
      </p:sp>
      <p:sp>
        <p:nvSpPr>
          <p:cNvPr id="6" name="Date Placeholder 5">
            <a:extLst>
              <a:ext uri="{FF2B5EF4-FFF2-40B4-BE49-F238E27FC236}">
                <a16:creationId xmlns:a16="http://schemas.microsoft.com/office/drawing/2014/main" id="{92FBA098-016A-43A7-D51A-AE68CA0E5344}"/>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459DD387-049D-F12A-9FD7-BBF4582DA1ED}"/>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C4760C7F-BE2F-6181-8AA3-EB4CBDAB357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5</a:t>
            </a:fld>
            <a:endParaRPr kumimoji="0" lang="en-US" dirty="0">
              <a:solidFill>
                <a:schemeClr val="accent3">
                  <a:shade val="75000"/>
                </a:schemeClr>
              </a:solidFill>
            </a:endParaRPr>
          </a:p>
        </p:txBody>
      </p:sp>
    </p:spTree>
    <p:extLst>
      <p:ext uri="{BB962C8B-B14F-4D97-AF65-F5344CB8AC3E}">
        <p14:creationId xmlns:p14="http://schemas.microsoft.com/office/powerpoint/2010/main" val="258804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Genesis 7:68-70</a:t>
            </a:r>
          </a:p>
        </p:txBody>
      </p:sp>
      <p:sp>
        <p:nvSpPr>
          <p:cNvPr id="6" name="TextBox 5">
            <a:extLst>
              <a:ext uri="{FF2B5EF4-FFF2-40B4-BE49-F238E27FC236}">
                <a16:creationId xmlns:a16="http://schemas.microsoft.com/office/drawing/2014/main" id="{35494435-BBE3-45FA-A185-C97EB5D35A65}"/>
              </a:ext>
            </a:extLst>
          </p:cNvPr>
          <p:cNvSpPr txBox="1"/>
          <p:nvPr/>
        </p:nvSpPr>
        <p:spPr>
          <a:xfrm>
            <a:off x="231353" y="1443841"/>
            <a:ext cx="11766015"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33CC"/>
                </a:solidFill>
                <a:effectLst/>
                <a:uLnTx/>
                <a:uFillTx/>
                <a:latin typeface="Georgia" panose="02040502050405020303" pitchFamily="18" charset="0"/>
              </a:rPr>
              <a:t>68 And the day shall come that the earth shall rest. But before that day the heavens shall be darkened, and a veil of darkness shall cover the earth; and the heavens shall shake, and also the earth.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33CC"/>
              </a:solidFill>
              <a:effectLst/>
              <a:uLnTx/>
              <a:uFillTx/>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33CC"/>
                </a:solidFill>
                <a:effectLst/>
                <a:uLnTx/>
                <a:uFillTx/>
                <a:latin typeface="Georgia" panose="02040502050405020303" pitchFamily="18" charset="0"/>
              </a:rPr>
              <a:t>69 And great tribulations shall be among the children of men, but my people will I preserve; and righteousness will I send down out of heaven, and truth will I send forth out of the earth, to bear testimony of mine Only Begotten; his resurrection from the dead; yea, and also the resurrection of all men.</a:t>
            </a:r>
          </a:p>
        </p:txBody>
      </p:sp>
      <p:sp>
        <p:nvSpPr>
          <p:cNvPr id="4" name="Date Placeholder 3">
            <a:extLst>
              <a:ext uri="{FF2B5EF4-FFF2-40B4-BE49-F238E27FC236}">
                <a16:creationId xmlns:a16="http://schemas.microsoft.com/office/drawing/2014/main" id="{8DB037F3-3147-6000-AFAE-6687CADC9088}"/>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E249C3D1-45E5-DF22-175F-36294285E3D0}"/>
              </a:ext>
            </a:extLst>
          </p:cNvPr>
          <p:cNvSpPr>
            <a:spLocks noGrp="1"/>
          </p:cNvSpPr>
          <p:nvPr>
            <p:ph type="ftr" sz="quarter" idx="11"/>
          </p:nvPr>
        </p:nvSpPr>
        <p:spPr/>
        <p:txBody>
          <a:bodyPr/>
          <a:lstStyle/>
          <a:p>
            <a:r>
              <a:rPr kumimoji="0" lang="en-US"/>
              <a:t>Gary R. Whiting</a:t>
            </a:r>
            <a:endParaRPr kumimoji="0" lang="en-US" dirty="0"/>
          </a:p>
        </p:txBody>
      </p:sp>
      <p:sp>
        <p:nvSpPr>
          <p:cNvPr id="8" name="Slide Number Placeholder 7">
            <a:extLst>
              <a:ext uri="{FF2B5EF4-FFF2-40B4-BE49-F238E27FC236}">
                <a16:creationId xmlns:a16="http://schemas.microsoft.com/office/drawing/2014/main" id="{369D39F0-88AF-199B-E7AA-4D59EF2619A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6</a:t>
            </a:fld>
            <a:endParaRPr kumimoji="0" lang="en-US" dirty="0"/>
          </a:p>
        </p:txBody>
      </p:sp>
      <p:sp>
        <p:nvSpPr>
          <p:cNvPr id="3" name="Arrow: Right 2">
            <a:extLst>
              <a:ext uri="{FF2B5EF4-FFF2-40B4-BE49-F238E27FC236}">
                <a16:creationId xmlns:a16="http://schemas.microsoft.com/office/drawing/2014/main" id="{8E66D13F-C712-BB50-E7A3-514A12A14247}"/>
              </a:ext>
            </a:extLst>
          </p:cNvPr>
          <p:cNvSpPr/>
          <p:nvPr/>
        </p:nvSpPr>
        <p:spPr>
          <a:xfrm>
            <a:off x="10664328" y="5883007"/>
            <a:ext cx="749147" cy="36576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19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Genesis 7:68-70</a:t>
            </a:r>
          </a:p>
        </p:txBody>
      </p:sp>
      <p:sp>
        <p:nvSpPr>
          <p:cNvPr id="6" name="TextBox 5">
            <a:extLst>
              <a:ext uri="{FF2B5EF4-FFF2-40B4-BE49-F238E27FC236}">
                <a16:creationId xmlns:a16="http://schemas.microsoft.com/office/drawing/2014/main" id="{35494435-BBE3-45FA-A185-C97EB5D35A65}"/>
              </a:ext>
            </a:extLst>
          </p:cNvPr>
          <p:cNvSpPr txBox="1"/>
          <p:nvPr/>
        </p:nvSpPr>
        <p:spPr>
          <a:xfrm>
            <a:off x="231353" y="1443841"/>
            <a:ext cx="11766015"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33CC"/>
                </a:solidFill>
                <a:effectLst/>
                <a:uLnTx/>
                <a:uFillTx/>
                <a:latin typeface="Georgia" panose="02040502050405020303" pitchFamily="18" charset="0"/>
              </a:rPr>
              <a:t>70 And righteousness and truth will I cause to sweep the earth as with a flood, to gather out mine own elect from the four quarters of the earth, unto a place which I shall prepare; an holy city, that my people may gird up their loins, and be looking forth for the time of my coming; for there shall be my tabernacle, and it shall be called Zion; a New Jerusalem.</a:t>
            </a:r>
          </a:p>
        </p:txBody>
      </p:sp>
      <p:sp>
        <p:nvSpPr>
          <p:cNvPr id="4" name="Date Placeholder 3">
            <a:extLst>
              <a:ext uri="{FF2B5EF4-FFF2-40B4-BE49-F238E27FC236}">
                <a16:creationId xmlns:a16="http://schemas.microsoft.com/office/drawing/2014/main" id="{8DB037F3-3147-6000-AFAE-6687CADC9088}"/>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E249C3D1-45E5-DF22-175F-36294285E3D0}"/>
              </a:ext>
            </a:extLst>
          </p:cNvPr>
          <p:cNvSpPr>
            <a:spLocks noGrp="1"/>
          </p:cNvSpPr>
          <p:nvPr>
            <p:ph type="ftr" sz="quarter" idx="11"/>
          </p:nvPr>
        </p:nvSpPr>
        <p:spPr/>
        <p:txBody>
          <a:bodyPr/>
          <a:lstStyle/>
          <a:p>
            <a:r>
              <a:rPr kumimoji="0" lang="en-US"/>
              <a:t>Gary R. Whiting</a:t>
            </a:r>
            <a:endParaRPr kumimoji="0" lang="en-US" dirty="0"/>
          </a:p>
        </p:txBody>
      </p:sp>
      <p:sp>
        <p:nvSpPr>
          <p:cNvPr id="8" name="Slide Number Placeholder 7">
            <a:extLst>
              <a:ext uri="{FF2B5EF4-FFF2-40B4-BE49-F238E27FC236}">
                <a16:creationId xmlns:a16="http://schemas.microsoft.com/office/drawing/2014/main" id="{369D39F0-88AF-199B-E7AA-4D59EF2619A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7</a:t>
            </a:fld>
            <a:endParaRPr kumimoji="0" lang="en-US" dirty="0"/>
          </a:p>
        </p:txBody>
      </p:sp>
    </p:spTree>
    <p:extLst>
      <p:ext uri="{BB962C8B-B14F-4D97-AF65-F5344CB8AC3E}">
        <p14:creationId xmlns:p14="http://schemas.microsoft.com/office/powerpoint/2010/main" val="59146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3" y="1527048"/>
            <a:ext cx="11799065" cy="4877936"/>
          </a:xfrm>
        </p:spPr>
        <p:txBody>
          <a:bodyPr/>
          <a:lstStyle/>
          <a:p>
            <a:r>
              <a:rPr lang="en-US" dirty="0"/>
              <a:t>The Adversary is at war against Jesus Christ and we are the battleground.</a:t>
            </a:r>
          </a:p>
          <a:p>
            <a:r>
              <a:rPr lang="en-US" dirty="0"/>
              <a:t>The war has been active since the Garden of Eden.</a:t>
            </a:r>
          </a:p>
          <a:p>
            <a:r>
              <a:rPr lang="en-US" dirty="0"/>
              <a:t>Eventually, Satan is defeated.</a:t>
            </a:r>
          </a:p>
          <a:p>
            <a:r>
              <a:rPr lang="en-US" dirty="0"/>
              <a:t>In the meantime, Satan is a clear and present danger to all who are living outside of the covenant protection of the Father through Jesus Christ.</a:t>
            </a:r>
          </a:p>
        </p:txBody>
      </p:sp>
      <p:sp>
        <p:nvSpPr>
          <p:cNvPr id="5" name="Date Placeholder 4">
            <a:extLst>
              <a:ext uri="{FF2B5EF4-FFF2-40B4-BE49-F238E27FC236}">
                <a16:creationId xmlns:a16="http://schemas.microsoft.com/office/drawing/2014/main" id="{1FE41BAD-A57F-97D2-B499-20CC6F25990B}"/>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7955682B-2ED3-4F3E-E637-0B7E784E1D9C}"/>
              </a:ext>
            </a:extLst>
          </p:cNvPr>
          <p:cNvSpPr>
            <a:spLocks noGrp="1"/>
          </p:cNvSpPr>
          <p:nvPr>
            <p:ph type="ftr" sz="quarter" idx="11"/>
          </p:nvPr>
        </p:nvSpPr>
        <p:spPr/>
        <p:txBody>
          <a:bodyPr/>
          <a:lstStyle/>
          <a:p>
            <a:r>
              <a:rPr kumimoji="0" lang="en-US"/>
              <a:t>Gary R. Whiting</a:t>
            </a:r>
          </a:p>
        </p:txBody>
      </p:sp>
      <p:sp>
        <p:nvSpPr>
          <p:cNvPr id="8" name="Slide Number Placeholder 7">
            <a:extLst>
              <a:ext uri="{FF2B5EF4-FFF2-40B4-BE49-F238E27FC236}">
                <a16:creationId xmlns:a16="http://schemas.microsoft.com/office/drawing/2014/main" id="{746C6CD8-A8B2-6272-9BBA-EE860591567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8</a:t>
            </a:fld>
            <a:endParaRPr kumimoji="0" lang="en-US" dirty="0"/>
          </a:p>
        </p:txBody>
      </p:sp>
    </p:spTree>
    <p:extLst>
      <p:ext uri="{BB962C8B-B14F-4D97-AF65-F5344CB8AC3E}">
        <p14:creationId xmlns:p14="http://schemas.microsoft.com/office/powerpoint/2010/main" val="371632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Alma 21:139-142</a:t>
            </a:r>
          </a:p>
        </p:txBody>
      </p:sp>
      <p:sp>
        <p:nvSpPr>
          <p:cNvPr id="6" name="TextBox 5">
            <a:extLst>
              <a:ext uri="{FF2B5EF4-FFF2-40B4-BE49-F238E27FC236}">
                <a16:creationId xmlns:a16="http://schemas.microsoft.com/office/drawing/2014/main" id="{35494435-BBE3-45FA-A185-C97EB5D35A65}"/>
              </a:ext>
            </a:extLst>
          </p:cNvPr>
          <p:cNvSpPr txBox="1"/>
          <p:nvPr/>
        </p:nvSpPr>
        <p:spPr>
          <a:xfrm>
            <a:off x="231353" y="1443841"/>
            <a:ext cx="11766015"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33CC"/>
                </a:solidFill>
                <a:effectLst/>
                <a:uLnTx/>
                <a:uFillTx/>
                <a:latin typeface="Georgia" panose="02040502050405020303" pitchFamily="18" charset="0"/>
              </a:rPr>
              <a:t>139 And his heart did glory in it; not in the shedding of blood, but in doing good, in preserving his people; yea, in keeping the commandments of God; yea, and resisting iniquity.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33CC"/>
              </a:solidFill>
              <a:effectLst/>
              <a:uLnTx/>
              <a:uFillTx/>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33CC"/>
                </a:solidFill>
                <a:effectLst/>
                <a:uLnTx/>
                <a:uFillTx/>
                <a:latin typeface="Georgia" panose="02040502050405020303" pitchFamily="18" charset="0"/>
              </a:rPr>
              <a:t>140 Yea, verily, verily I say unto you, if all men had been, and were, and ever would be, like unto Moroni, behold, the very powers of hell would have been shaken for ever; yea, the devil would never have power over the hearts of the children of men.</a:t>
            </a:r>
          </a:p>
        </p:txBody>
      </p:sp>
      <p:sp>
        <p:nvSpPr>
          <p:cNvPr id="4" name="Date Placeholder 3">
            <a:extLst>
              <a:ext uri="{FF2B5EF4-FFF2-40B4-BE49-F238E27FC236}">
                <a16:creationId xmlns:a16="http://schemas.microsoft.com/office/drawing/2014/main" id="{8DB037F3-3147-6000-AFAE-6687CADC9088}"/>
              </a:ext>
            </a:extLst>
          </p:cNvPr>
          <p:cNvSpPr>
            <a:spLocks noGrp="1"/>
          </p:cNvSpPr>
          <p:nvPr>
            <p:ph type="dt" sz="half" idx="10"/>
          </p:nvPr>
        </p:nvSpPr>
        <p:spPr/>
        <p:txBody>
          <a:bodyPr/>
          <a:lstStyle/>
          <a:p>
            <a:pPr eaLnBrk="1" latinLnBrk="0" hangingPunct="1"/>
            <a:r>
              <a:rPr lang="en-US"/>
              <a:t>6/11/2023</a:t>
            </a:r>
          </a:p>
        </p:txBody>
      </p:sp>
      <p:sp>
        <p:nvSpPr>
          <p:cNvPr id="7" name="Footer Placeholder 6">
            <a:extLst>
              <a:ext uri="{FF2B5EF4-FFF2-40B4-BE49-F238E27FC236}">
                <a16:creationId xmlns:a16="http://schemas.microsoft.com/office/drawing/2014/main" id="{E249C3D1-45E5-DF22-175F-36294285E3D0}"/>
              </a:ext>
            </a:extLst>
          </p:cNvPr>
          <p:cNvSpPr>
            <a:spLocks noGrp="1"/>
          </p:cNvSpPr>
          <p:nvPr>
            <p:ph type="ftr" sz="quarter" idx="11"/>
          </p:nvPr>
        </p:nvSpPr>
        <p:spPr/>
        <p:txBody>
          <a:bodyPr/>
          <a:lstStyle/>
          <a:p>
            <a:r>
              <a:rPr kumimoji="0" lang="en-US"/>
              <a:t>Gary R. Whiting</a:t>
            </a:r>
            <a:endParaRPr kumimoji="0" lang="en-US" dirty="0"/>
          </a:p>
        </p:txBody>
      </p:sp>
      <p:sp>
        <p:nvSpPr>
          <p:cNvPr id="8" name="Slide Number Placeholder 7">
            <a:extLst>
              <a:ext uri="{FF2B5EF4-FFF2-40B4-BE49-F238E27FC236}">
                <a16:creationId xmlns:a16="http://schemas.microsoft.com/office/drawing/2014/main" id="{369D39F0-88AF-199B-E7AA-4D59EF2619A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9</a:t>
            </a:fld>
            <a:endParaRPr kumimoji="0" lang="en-US" dirty="0"/>
          </a:p>
        </p:txBody>
      </p:sp>
      <p:sp>
        <p:nvSpPr>
          <p:cNvPr id="2" name="Arrow: Right 1">
            <a:extLst>
              <a:ext uri="{FF2B5EF4-FFF2-40B4-BE49-F238E27FC236}">
                <a16:creationId xmlns:a16="http://schemas.microsoft.com/office/drawing/2014/main" id="{F9BE0E72-7901-F87B-C671-B8D141C299E0}"/>
              </a:ext>
            </a:extLst>
          </p:cNvPr>
          <p:cNvSpPr/>
          <p:nvPr/>
        </p:nvSpPr>
        <p:spPr>
          <a:xfrm>
            <a:off x="10686361" y="6004193"/>
            <a:ext cx="649996" cy="36576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9060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7503</TotalTime>
  <Words>3122</Words>
  <Application>Microsoft Office PowerPoint</Application>
  <PresentationFormat>Widescreen</PresentationFormat>
  <Paragraphs>319</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Calibri</vt:lpstr>
      <vt:lpstr>Georgia</vt:lpstr>
      <vt:lpstr>Gill Sans MT</vt:lpstr>
      <vt:lpstr>Wingdings</vt:lpstr>
      <vt:lpstr>Wingdings 2</vt:lpstr>
      <vt:lpstr>Civic</vt:lpstr>
      <vt:lpstr>A Call to Covenant:  Preserve the Church</vt:lpstr>
      <vt:lpstr>D&amp;C 38:  A Call to Covenant</vt:lpstr>
      <vt:lpstr>D&amp;C 38:  A Call to Covenant</vt:lpstr>
      <vt:lpstr>PowerPoint Presentation</vt:lpstr>
      <vt:lpstr>Preserve the Church</vt:lpstr>
      <vt:lpstr>Genesis 7:68-70</vt:lpstr>
      <vt:lpstr>Genesis 7:68-70</vt:lpstr>
      <vt:lpstr>D&amp;C 38:  A Call to Covenant</vt:lpstr>
      <vt:lpstr>Alma 21:139-142</vt:lpstr>
      <vt:lpstr>Alma 21:139-142</vt:lpstr>
      <vt:lpstr>D&amp;C 38:  A Call to Covenant</vt:lpstr>
      <vt:lpstr>D&amp;C 38:  A Call to Covenant</vt:lpstr>
      <vt:lpstr>D&amp;C 38:  A Call to Covenant</vt:lpstr>
      <vt:lpstr>D&amp;C 38:  A Call to Covenant</vt:lpstr>
      <vt:lpstr>D&amp;C 38:  A Call to Covenant</vt:lpstr>
      <vt:lpstr>D&amp;C 38:4d-f</vt:lpstr>
      <vt:lpstr>D&amp;C 38:4d-f</vt:lpstr>
      <vt:lpstr>D&amp;C 38:  A Call to Covenant</vt:lpstr>
      <vt:lpstr>D&amp;C 38:  A Call to Covenant</vt:lpstr>
      <vt:lpstr>D&amp;C 38:  A Call to Covenant</vt:lpstr>
      <vt:lpstr>D&amp;C 38:  A Call to Covenant</vt:lpstr>
      <vt:lpstr>D&amp;C 85:8</vt:lpstr>
      <vt:lpstr>Preserve the Church</vt:lpstr>
      <vt:lpstr>D&amp;C 38:  A Call to Covenant</vt:lpstr>
      <vt:lpstr>D&amp;C 38:  A Call to Covenant</vt:lpstr>
      <vt:lpstr>D&amp;C 38:  A Call to Covenant</vt:lpstr>
      <vt:lpstr>D&amp;C 38:4d-f</vt:lpstr>
      <vt:lpstr>D&amp;C 38:4d-f</vt:lpstr>
      <vt:lpstr>D&amp;C 38:  A Call to Covenant</vt:lpstr>
      <vt:lpstr>D&amp;C 38:  A Call to Covenant</vt:lpstr>
      <vt:lpstr>D&amp;C 38:  A Call to Covenant</vt:lpstr>
      <vt:lpstr>D&amp;C 108:2b-c</vt:lpstr>
      <vt:lpstr>D&amp;C 108:4b</vt:lpstr>
      <vt:lpstr>D&amp;C 35:2a-b</vt:lpstr>
      <vt:lpstr>PowerPoint Presentation</vt:lpstr>
      <vt:lpstr>Revelation 18:2-4</vt:lpstr>
      <vt:lpstr>Alma 3:98-100</vt:lpstr>
      <vt:lpstr>D&amp;C 63:13f-h</vt:lpstr>
      <vt:lpstr>D&amp;C 1:3a-4a</vt:lpstr>
      <vt:lpstr>D&amp;C 1:3a-4a</vt:lpstr>
      <vt:lpstr>D&amp;C 1:3a-4a</vt:lpstr>
      <vt:lpstr>D&amp;C 38:  A Call to Covenant</vt:lpstr>
      <vt:lpstr>PowerPoint Presentation</vt:lpstr>
      <vt:lpstr>The New Man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Covenant –  Lesson Title</dc:title>
  <dc:creator>Gary Whiting</dc:creator>
  <cp:lastModifiedBy>Gary Whiting</cp:lastModifiedBy>
  <cp:revision>32</cp:revision>
  <dcterms:created xsi:type="dcterms:W3CDTF">2023-07-11T00:03:44Z</dcterms:created>
  <dcterms:modified xsi:type="dcterms:W3CDTF">2023-08-03T16:01:11Z</dcterms:modified>
</cp:coreProperties>
</file>